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sldIdLst>
    <p:sldId id="256" r:id="rId2"/>
    <p:sldId id="257" r:id="rId3"/>
    <p:sldId id="258" r:id="rId4"/>
    <p:sldId id="259" r:id="rId5"/>
    <p:sldId id="260" r:id="rId6"/>
    <p:sldId id="261" r:id="rId7"/>
    <p:sldId id="262" r:id="rId8"/>
    <p:sldId id="268" r:id="rId9"/>
    <p:sldId id="267" r:id="rId10"/>
    <p:sldId id="266" r:id="rId11"/>
    <p:sldId id="263" r:id="rId12"/>
    <p:sldId id="265" r:id="rId13"/>
    <p:sldId id="264"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90"/>
    <p:restoredTop sz="94720"/>
  </p:normalViewPr>
  <p:slideViewPr>
    <p:cSldViewPr snapToGrid="0" snapToObjects="1">
      <p:cViewPr varScale="1">
        <p:scale>
          <a:sx n="102" d="100"/>
          <a:sy n="102" d="100"/>
        </p:scale>
        <p:origin x="1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78C884-768E-4075-B824-0DD41C3E72E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16E9C42-A589-4CA3-BF33-43BFCA9919DE}">
      <dgm:prSet/>
      <dgm:spPr/>
      <dgm:t>
        <a:bodyPr/>
        <a:lstStyle/>
        <a:p>
          <a:pPr>
            <a:lnSpc>
              <a:spcPct val="100000"/>
            </a:lnSpc>
          </a:pPr>
          <a:r>
            <a:rPr lang="en-US"/>
            <a:t>According to the World Health Organization (WHO), our pollution is linked to 7 million premature deaths around the world. </a:t>
          </a:r>
        </a:p>
      </dgm:t>
    </dgm:pt>
    <dgm:pt modelId="{C153B736-6601-4A76-AC84-082A41CC1DE4}" type="parTrans" cxnId="{8438D5F9-1C93-4950-9D6E-856CB524DACD}">
      <dgm:prSet/>
      <dgm:spPr/>
      <dgm:t>
        <a:bodyPr/>
        <a:lstStyle/>
        <a:p>
          <a:endParaRPr lang="en-US"/>
        </a:p>
      </dgm:t>
    </dgm:pt>
    <dgm:pt modelId="{C12B32FB-D919-4B2C-9F43-81F03F5D7891}" type="sibTrans" cxnId="{8438D5F9-1C93-4950-9D6E-856CB524DACD}">
      <dgm:prSet/>
      <dgm:spPr/>
      <dgm:t>
        <a:bodyPr/>
        <a:lstStyle/>
        <a:p>
          <a:pPr>
            <a:lnSpc>
              <a:spcPct val="100000"/>
            </a:lnSpc>
          </a:pPr>
          <a:endParaRPr lang="en-US"/>
        </a:p>
      </dgm:t>
    </dgm:pt>
    <dgm:pt modelId="{8CACB4EC-5BCC-4C4A-A839-2C7C25C26B71}">
      <dgm:prSet/>
      <dgm:spPr/>
      <dgm:t>
        <a:bodyPr/>
        <a:lstStyle/>
        <a:p>
          <a:pPr>
            <a:lnSpc>
              <a:spcPct val="100000"/>
            </a:lnSpc>
          </a:pPr>
          <a:r>
            <a:rPr lang="en-US"/>
            <a:t>Most of these diseases caused by air pollution are related to the heart and lungs.</a:t>
          </a:r>
        </a:p>
      </dgm:t>
    </dgm:pt>
    <dgm:pt modelId="{DBAD82ED-99B8-484F-8587-09DB5DF60463}" type="parTrans" cxnId="{6FD81A2E-5C86-47A8-B217-079D30A75225}">
      <dgm:prSet/>
      <dgm:spPr/>
      <dgm:t>
        <a:bodyPr/>
        <a:lstStyle/>
        <a:p>
          <a:endParaRPr lang="en-US"/>
        </a:p>
      </dgm:t>
    </dgm:pt>
    <dgm:pt modelId="{4BCDB3F7-2B9C-4B88-BAC5-227715B346B6}" type="sibTrans" cxnId="{6FD81A2E-5C86-47A8-B217-079D30A75225}">
      <dgm:prSet/>
      <dgm:spPr/>
      <dgm:t>
        <a:bodyPr/>
        <a:lstStyle/>
        <a:p>
          <a:pPr>
            <a:lnSpc>
              <a:spcPct val="100000"/>
            </a:lnSpc>
          </a:pPr>
          <a:endParaRPr lang="en-US"/>
        </a:p>
      </dgm:t>
    </dgm:pt>
    <dgm:pt modelId="{9DC4B71D-E8EF-4FA8-B63A-7CB21CCF4414}">
      <dgm:prSet/>
      <dgm:spPr/>
      <dgm:t>
        <a:bodyPr/>
        <a:lstStyle/>
        <a:p>
          <a:pPr>
            <a:lnSpc>
              <a:spcPct val="100000"/>
            </a:lnSpc>
          </a:pPr>
          <a:r>
            <a:rPr lang="en-US"/>
            <a:t>In this project, we want to explore how air pollution levels are related to deaths, and how air pollution-related deaths compare in the US vs. around the world.</a:t>
          </a:r>
        </a:p>
      </dgm:t>
    </dgm:pt>
    <dgm:pt modelId="{C398E5FA-4816-48EF-8167-5393FE160732}" type="parTrans" cxnId="{2AAEB2B4-BEE2-4ED6-9BEA-F4A6B74EB39E}">
      <dgm:prSet/>
      <dgm:spPr/>
      <dgm:t>
        <a:bodyPr/>
        <a:lstStyle/>
        <a:p>
          <a:endParaRPr lang="en-US"/>
        </a:p>
      </dgm:t>
    </dgm:pt>
    <dgm:pt modelId="{542D0683-132C-4FE8-8C11-AECD0441A1B5}" type="sibTrans" cxnId="{2AAEB2B4-BEE2-4ED6-9BEA-F4A6B74EB39E}">
      <dgm:prSet/>
      <dgm:spPr/>
      <dgm:t>
        <a:bodyPr/>
        <a:lstStyle/>
        <a:p>
          <a:endParaRPr lang="en-US"/>
        </a:p>
      </dgm:t>
    </dgm:pt>
    <dgm:pt modelId="{79E80CB4-F9C3-465A-A69D-AF0940F59FA1}" type="pres">
      <dgm:prSet presAssocID="{9978C884-768E-4075-B824-0DD41C3E72E9}" presName="root" presStyleCnt="0">
        <dgm:presLayoutVars>
          <dgm:dir/>
          <dgm:resizeHandles val="exact"/>
        </dgm:presLayoutVars>
      </dgm:prSet>
      <dgm:spPr/>
    </dgm:pt>
    <dgm:pt modelId="{696652C5-D9B4-4999-8132-0A55873FB52F}" type="pres">
      <dgm:prSet presAssocID="{9978C884-768E-4075-B824-0DD41C3E72E9}" presName="container" presStyleCnt="0">
        <dgm:presLayoutVars>
          <dgm:dir/>
          <dgm:resizeHandles val="exact"/>
        </dgm:presLayoutVars>
      </dgm:prSet>
      <dgm:spPr/>
    </dgm:pt>
    <dgm:pt modelId="{6C3BF2C2-60C1-490F-AFCF-1833EBC80FD1}" type="pres">
      <dgm:prSet presAssocID="{D16E9C42-A589-4CA3-BF33-43BFCA9919DE}" presName="compNode" presStyleCnt="0"/>
      <dgm:spPr/>
    </dgm:pt>
    <dgm:pt modelId="{3FB578B6-CBB0-4E42-AE98-07761706F059}" type="pres">
      <dgm:prSet presAssocID="{D16E9C42-A589-4CA3-BF33-43BFCA9919DE}" presName="iconBgRect" presStyleLbl="bgShp" presStyleIdx="0" presStyleCnt="3"/>
      <dgm:spPr/>
    </dgm:pt>
    <dgm:pt modelId="{B3001FEF-A357-4E39-A020-F3D3BF6D3223}" type="pres">
      <dgm:prSet presAssocID="{D16E9C42-A589-4CA3-BF33-43BFCA9919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lth"/>
        </a:ext>
      </dgm:extLst>
    </dgm:pt>
    <dgm:pt modelId="{A2D2D28F-54CF-4FB6-A96E-96E71DFAB955}" type="pres">
      <dgm:prSet presAssocID="{D16E9C42-A589-4CA3-BF33-43BFCA9919DE}" presName="spaceRect" presStyleCnt="0"/>
      <dgm:spPr/>
    </dgm:pt>
    <dgm:pt modelId="{18DA9902-4625-4CAD-854D-5AF25042084E}" type="pres">
      <dgm:prSet presAssocID="{D16E9C42-A589-4CA3-BF33-43BFCA9919DE}" presName="textRect" presStyleLbl="revTx" presStyleIdx="0" presStyleCnt="3">
        <dgm:presLayoutVars>
          <dgm:chMax val="1"/>
          <dgm:chPref val="1"/>
        </dgm:presLayoutVars>
      </dgm:prSet>
      <dgm:spPr/>
    </dgm:pt>
    <dgm:pt modelId="{6017734F-E7B1-435D-BD7C-B269FB131572}" type="pres">
      <dgm:prSet presAssocID="{C12B32FB-D919-4B2C-9F43-81F03F5D7891}" presName="sibTrans" presStyleLbl="sibTrans2D1" presStyleIdx="0" presStyleCnt="0"/>
      <dgm:spPr/>
    </dgm:pt>
    <dgm:pt modelId="{212D02CE-89BC-410A-B911-D73EFD1D8D84}" type="pres">
      <dgm:prSet presAssocID="{8CACB4EC-5BCC-4C4A-A839-2C7C25C26B71}" presName="compNode" presStyleCnt="0"/>
      <dgm:spPr/>
    </dgm:pt>
    <dgm:pt modelId="{41551221-54B3-47B1-AFD7-31F4ACE913A2}" type="pres">
      <dgm:prSet presAssocID="{8CACB4EC-5BCC-4C4A-A839-2C7C25C26B71}" presName="iconBgRect" presStyleLbl="bgShp" presStyleIdx="1" presStyleCnt="3"/>
      <dgm:spPr/>
    </dgm:pt>
    <dgm:pt modelId="{6EA1F2F1-F136-4DF9-BF64-152490DF31DB}" type="pres">
      <dgm:prSet presAssocID="{8CACB4EC-5BCC-4C4A-A839-2C7C25C26B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1B90CB8E-CBF9-4F9A-90AD-ECE7F16B605E}" type="pres">
      <dgm:prSet presAssocID="{8CACB4EC-5BCC-4C4A-A839-2C7C25C26B71}" presName="spaceRect" presStyleCnt="0"/>
      <dgm:spPr/>
    </dgm:pt>
    <dgm:pt modelId="{F069CA7D-B00D-43D9-81AF-3E9215DB595D}" type="pres">
      <dgm:prSet presAssocID="{8CACB4EC-5BCC-4C4A-A839-2C7C25C26B71}" presName="textRect" presStyleLbl="revTx" presStyleIdx="1" presStyleCnt="3">
        <dgm:presLayoutVars>
          <dgm:chMax val="1"/>
          <dgm:chPref val="1"/>
        </dgm:presLayoutVars>
      </dgm:prSet>
      <dgm:spPr/>
    </dgm:pt>
    <dgm:pt modelId="{7A2CD28B-983E-4320-B3A4-EE05958BF0D6}" type="pres">
      <dgm:prSet presAssocID="{4BCDB3F7-2B9C-4B88-BAC5-227715B346B6}" presName="sibTrans" presStyleLbl="sibTrans2D1" presStyleIdx="0" presStyleCnt="0"/>
      <dgm:spPr/>
    </dgm:pt>
    <dgm:pt modelId="{9796EF89-1F67-42A8-A395-551492F80951}" type="pres">
      <dgm:prSet presAssocID="{9DC4B71D-E8EF-4FA8-B63A-7CB21CCF4414}" presName="compNode" presStyleCnt="0"/>
      <dgm:spPr/>
    </dgm:pt>
    <dgm:pt modelId="{0695ED82-7F54-4260-8650-D726D3BCAEEA}" type="pres">
      <dgm:prSet presAssocID="{9DC4B71D-E8EF-4FA8-B63A-7CB21CCF4414}" presName="iconBgRect" presStyleLbl="bgShp" presStyleIdx="2" presStyleCnt="3"/>
      <dgm:spPr/>
    </dgm:pt>
    <dgm:pt modelId="{B0F6461C-69B0-409D-8901-8B73F6D745F6}" type="pres">
      <dgm:prSet presAssocID="{9DC4B71D-E8EF-4FA8-B63A-7CB21CCF441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890C16E2-EADE-41F7-8A36-ACF1CA80E7EA}" type="pres">
      <dgm:prSet presAssocID="{9DC4B71D-E8EF-4FA8-B63A-7CB21CCF4414}" presName="spaceRect" presStyleCnt="0"/>
      <dgm:spPr/>
    </dgm:pt>
    <dgm:pt modelId="{622DD12B-1843-4DF9-9518-9936E36B8287}" type="pres">
      <dgm:prSet presAssocID="{9DC4B71D-E8EF-4FA8-B63A-7CB21CCF4414}" presName="textRect" presStyleLbl="revTx" presStyleIdx="2" presStyleCnt="3">
        <dgm:presLayoutVars>
          <dgm:chMax val="1"/>
          <dgm:chPref val="1"/>
        </dgm:presLayoutVars>
      </dgm:prSet>
      <dgm:spPr/>
    </dgm:pt>
  </dgm:ptLst>
  <dgm:cxnLst>
    <dgm:cxn modelId="{B8C56107-A4AB-6047-8517-A55B123D376B}" type="presOf" srcId="{8CACB4EC-5BCC-4C4A-A839-2C7C25C26B71}" destId="{F069CA7D-B00D-43D9-81AF-3E9215DB595D}" srcOrd="0" destOrd="0" presId="urn:microsoft.com/office/officeart/2018/2/layout/IconCircleList"/>
    <dgm:cxn modelId="{73A6AC18-EA38-C24C-821D-0A1C509337A8}" type="presOf" srcId="{4BCDB3F7-2B9C-4B88-BAC5-227715B346B6}" destId="{7A2CD28B-983E-4320-B3A4-EE05958BF0D6}" srcOrd="0" destOrd="0" presId="urn:microsoft.com/office/officeart/2018/2/layout/IconCircleList"/>
    <dgm:cxn modelId="{7E94B319-A502-F94E-9BDD-CE6E9A725527}" type="presOf" srcId="{9DC4B71D-E8EF-4FA8-B63A-7CB21CCF4414}" destId="{622DD12B-1843-4DF9-9518-9936E36B8287}" srcOrd="0" destOrd="0" presId="urn:microsoft.com/office/officeart/2018/2/layout/IconCircleList"/>
    <dgm:cxn modelId="{9996D41C-D393-AC42-87C7-13C48F7C2361}" type="presOf" srcId="{D16E9C42-A589-4CA3-BF33-43BFCA9919DE}" destId="{18DA9902-4625-4CAD-854D-5AF25042084E}" srcOrd="0" destOrd="0" presId="urn:microsoft.com/office/officeart/2018/2/layout/IconCircleList"/>
    <dgm:cxn modelId="{4C422B22-50E7-FD4F-8500-A82B498C4D72}" type="presOf" srcId="{C12B32FB-D919-4B2C-9F43-81F03F5D7891}" destId="{6017734F-E7B1-435D-BD7C-B269FB131572}" srcOrd="0" destOrd="0" presId="urn:microsoft.com/office/officeart/2018/2/layout/IconCircleList"/>
    <dgm:cxn modelId="{6FD81A2E-5C86-47A8-B217-079D30A75225}" srcId="{9978C884-768E-4075-B824-0DD41C3E72E9}" destId="{8CACB4EC-5BCC-4C4A-A839-2C7C25C26B71}" srcOrd="1" destOrd="0" parTransId="{DBAD82ED-99B8-484F-8587-09DB5DF60463}" sibTransId="{4BCDB3F7-2B9C-4B88-BAC5-227715B346B6}"/>
    <dgm:cxn modelId="{2AAEB2B4-BEE2-4ED6-9BEA-F4A6B74EB39E}" srcId="{9978C884-768E-4075-B824-0DD41C3E72E9}" destId="{9DC4B71D-E8EF-4FA8-B63A-7CB21CCF4414}" srcOrd="2" destOrd="0" parTransId="{C398E5FA-4816-48EF-8167-5393FE160732}" sibTransId="{542D0683-132C-4FE8-8C11-AECD0441A1B5}"/>
    <dgm:cxn modelId="{72FE05CC-B475-7046-848D-72E6A8F408F1}" type="presOf" srcId="{9978C884-768E-4075-B824-0DD41C3E72E9}" destId="{79E80CB4-F9C3-465A-A69D-AF0940F59FA1}" srcOrd="0" destOrd="0" presId="urn:microsoft.com/office/officeart/2018/2/layout/IconCircleList"/>
    <dgm:cxn modelId="{8438D5F9-1C93-4950-9D6E-856CB524DACD}" srcId="{9978C884-768E-4075-B824-0DD41C3E72E9}" destId="{D16E9C42-A589-4CA3-BF33-43BFCA9919DE}" srcOrd="0" destOrd="0" parTransId="{C153B736-6601-4A76-AC84-082A41CC1DE4}" sibTransId="{C12B32FB-D919-4B2C-9F43-81F03F5D7891}"/>
    <dgm:cxn modelId="{19D93492-FA2B-CE4E-9471-41CB2AEACA00}" type="presParOf" srcId="{79E80CB4-F9C3-465A-A69D-AF0940F59FA1}" destId="{696652C5-D9B4-4999-8132-0A55873FB52F}" srcOrd="0" destOrd="0" presId="urn:microsoft.com/office/officeart/2018/2/layout/IconCircleList"/>
    <dgm:cxn modelId="{C50DD468-5BDB-D64D-9D73-D1067B0C8403}" type="presParOf" srcId="{696652C5-D9B4-4999-8132-0A55873FB52F}" destId="{6C3BF2C2-60C1-490F-AFCF-1833EBC80FD1}" srcOrd="0" destOrd="0" presId="urn:microsoft.com/office/officeart/2018/2/layout/IconCircleList"/>
    <dgm:cxn modelId="{9150EF90-273A-9544-B130-8637D9808C51}" type="presParOf" srcId="{6C3BF2C2-60C1-490F-AFCF-1833EBC80FD1}" destId="{3FB578B6-CBB0-4E42-AE98-07761706F059}" srcOrd="0" destOrd="0" presId="urn:microsoft.com/office/officeart/2018/2/layout/IconCircleList"/>
    <dgm:cxn modelId="{C339E785-F299-0B48-8C76-543724BE0832}" type="presParOf" srcId="{6C3BF2C2-60C1-490F-AFCF-1833EBC80FD1}" destId="{B3001FEF-A357-4E39-A020-F3D3BF6D3223}" srcOrd="1" destOrd="0" presId="urn:microsoft.com/office/officeart/2018/2/layout/IconCircleList"/>
    <dgm:cxn modelId="{8B40F3A7-4EC2-F947-B8ED-1123EB44F859}" type="presParOf" srcId="{6C3BF2C2-60C1-490F-AFCF-1833EBC80FD1}" destId="{A2D2D28F-54CF-4FB6-A96E-96E71DFAB955}" srcOrd="2" destOrd="0" presId="urn:microsoft.com/office/officeart/2018/2/layout/IconCircleList"/>
    <dgm:cxn modelId="{734394C4-902B-824E-875E-936A121AC6D5}" type="presParOf" srcId="{6C3BF2C2-60C1-490F-AFCF-1833EBC80FD1}" destId="{18DA9902-4625-4CAD-854D-5AF25042084E}" srcOrd="3" destOrd="0" presId="urn:microsoft.com/office/officeart/2018/2/layout/IconCircleList"/>
    <dgm:cxn modelId="{42E2C430-4B50-434F-BF21-A4E3A4449B20}" type="presParOf" srcId="{696652C5-D9B4-4999-8132-0A55873FB52F}" destId="{6017734F-E7B1-435D-BD7C-B269FB131572}" srcOrd="1" destOrd="0" presId="urn:microsoft.com/office/officeart/2018/2/layout/IconCircleList"/>
    <dgm:cxn modelId="{487379C3-CD72-0348-8839-FB6029996987}" type="presParOf" srcId="{696652C5-D9B4-4999-8132-0A55873FB52F}" destId="{212D02CE-89BC-410A-B911-D73EFD1D8D84}" srcOrd="2" destOrd="0" presId="urn:microsoft.com/office/officeart/2018/2/layout/IconCircleList"/>
    <dgm:cxn modelId="{09A4089D-72D2-D845-A09C-C689AD928CD6}" type="presParOf" srcId="{212D02CE-89BC-410A-B911-D73EFD1D8D84}" destId="{41551221-54B3-47B1-AFD7-31F4ACE913A2}" srcOrd="0" destOrd="0" presId="urn:microsoft.com/office/officeart/2018/2/layout/IconCircleList"/>
    <dgm:cxn modelId="{8DCB6339-34F2-2D4C-8BDB-C7A5FB01BC95}" type="presParOf" srcId="{212D02CE-89BC-410A-B911-D73EFD1D8D84}" destId="{6EA1F2F1-F136-4DF9-BF64-152490DF31DB}" srcOrd="1" destOrd="0" presId="urn:microsoft.com/office/officeart/2018/2/layout/IconCircleList"/>
    <dgm:cxn modelId="{64833191-0705-7F4F-B3F1-D87AD95CF455}" type="presParOf" srcId="{212D02CE-89BC-410A-B911-D73EFD1D8D84}" destId="{1B90CB8E-CBF9-4F9A-90AD-ECE7F16B605E}" srcOrd="2" destOrd="0" presId="urn:microsoft.com/office/officeart/2018/2/layout/IconCircleList"/>
    <dgm:cxn modelId="{E2A81745-BFFA-D244-B072-B8A07A0D98E3}" type="presParOf" srcId="{212D02CE-89BC-410A-B911-D73EFD1D8D84}" destId="{F069CA7D-B00D-43D9-81AF-3E9215DB595D}" srcOrd="3" destOrd="0" presId="urn:microsoft.com/office/officeart/2018/2/layout/IconCircleList"/>
    <dgm:cxn modelId="{23F293BC-64BB-3442-BF8A-1AE6FC0F4C73}" type="presParOf" srcId="{696652C5-D9B4-4999-8132-0A55873FB52F}" destId="{7A2CD28B-983E-4320-B3A4-EE05958BF0D6}" srcOrd="3" destOrd="0" presId="urn:microsoft.com/office/officeart/2018/2/layout/IconCircleList"/>
    <dgm:cxn modelId="{CD478E51-ADF2-5A42-83FF-C4B760B33189}" type="presParOf" srcId="{696652C5-D9B4-4999-8132-0A55873FB52F}" destId="{9796EF89-1F67-42A8-A395-551492F80951}" srcOrd="4" destOrd="0" presId="urn:microsoft.com/office/officeart/2018/2/layout/IconCircleList"/>
    <dgm:cxn modelId="{D074F175-29D3-594B-BD4D-35A2BC0B3A5F}" type="presParOf" srcId="{9796EF89-1F67-42A8-A395-551492F80951}" destId="{0695ED82-7F54-4260-8650-D726D3BCAEEA}" srcOrd="0" destOrd="0" presId="urn:microsoft.com/office/officeart/2018/2/layout/IconCircleList"/>
    <dgm:cxn modelId="{356EB543-1D75-F94E-96C4-7643685CE22D}" type="presParOf" srcId="{9796EF89-1F67-42A8-A395-551492F80951}" destId="{B0F6461C-69B0-409D-8901-8B73F6D745F6}" srcOrd="1" destOrd="0" presId="urn:microsoft.com/office/officeart/2018/2/layout/IconCircleList"/>
    <dgm:cxn modelId="{2F4CBC87-C266-8746-95C0-ACC4999CA1C2}" type="presParOf" srcId="{9796EF89-1F67-42A8-A395-551492F80951}" destId="{890C16E2-EADE-41F7-8A36-ACF1CA80E7EA}" srcOrd="2" destOrd="0" presId="urn:microsoft.com/office/officeart/2018/2/layout/IconCircleList"/>
    <dgm:cxn modelId="{97287B25-4235-2245-9EB5-D2FAA35F5366}" type="presParOf" srcId="{9796EF89-1F67-42A8-A395-551492F80951}" destId="{622DD12B-1843-4DF9-9518-9936E36B828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578B6-CBB0-4E42-AE98-07761706F059}">
      <dsp:nvSpPr>
        <dsp:cNvPr id="0" name=""/>
        <dsp:cNvSpPr/>
      </dsp:nvSpPr>
      <dsp:spPr>
        <a:xfrm>
          <a:off x="34339" y="1411585"/>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01FEF-A357-4E39-A020-F3D3BF6D3223}">
      <dsp:nvSpPr>
        <dsp:cNvPr id="0" name=""/>
        <dsp:cNvSpPr/>
      </dsp:nvSpPr>
      <dsp:spPr>
        <a:xfrm>
          <a:off x="221570" y="1598817"/>
          <a:ext cx="517115" cy="517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DA9902-4625-4CAD-854D-5AF25042084E}">
      <dsp:nvSpPr>
        <dsp:cNvPr id="0" name=""/>
        <dsp:cNvSpPr/>
      </dsp:nvSpPr>
      <dsp:spPr>
        <a:xfrm>
          <a:off x="1116970" y="1411585"/>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According to the World Health Organization (WHO), our pollution is linked to 7 million premature deaths around the world. </a:t>
          </a:r>
        </a:p>
      </dsp:txBody>
      <dsp:txXfrm>
        <a:off x="1116970" y="1411585"/>
        <a:ext cx="2101578" cy="891578"/>
      </dsp:txXfrm>
    </dsp:sp>
    <dsp:sp modelId="{41551221-54B3-47B1-AFD7-31F4ACE913A2}">
      <dsp:nvSpPr>
        <dsp:cNvPr id="0" name=""/>
        <dsp:cNvSpPr/>
      </dsp:nvSpPr>
      <dsp:spPr>
        <a:xfrm>
          <a:off x="3584732" y="1411585"/>
          <a:ext cx="891578" cy="891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A1F2F1-F136-4DF9-BF64-152490DF31DB}">
      <dsp:nvSpPr>
        <dsp:cNvPr id="0" name=""/>
        <dsp:cNvSpPr/>
      </dsp:nvSpPr>
      <dsp:spPr>
        <a:xfrm>
          <a:off x="3771964" y="1598817"/>
          <a:ext cx="517115" cy="517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69CA7D-B00D-43D9-81AF-3E9215DB595D}">
      <dsp:nvSpPr>
        <dsp:cNvPr id="0" name=""/>
        <dsp:cNvSpPr/>
      </dsp:nvSpPr>
      <dsp:spPr>
        <a:xfrm>
          <a:off x="4667364" y="1411585"/>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Most of these diseases caused by air pollution are related to the heart and lungs.</a:t>
          </a:r>
        </a:p>
      </dsp:txBody>
      <dsp:txXfrm>
        <a:off x="4667364" y="1411585"/>
        <a:ext cx="2101578" cy="891578"/>
      </dsp:txXfrm>
    </dsp:sp>
    <dsp:sp modelId="{0695ED82-7F54-4260-8650-D726D3BCAEEA}">
      <dsp:nvSpPr>
        <dsp:cNvPr id="0" name=""/>
        <dsp:cNvSpPr/>
      </dsp:nvSpPr>
      <dsp:spPr>
        <a:xfrm>
          <a:off x="7135126" y="1411585"/>
          <a:ext cx="891578" cy="891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F6461C-69B0-409D-8901-8B73F6D745F6}">
      <dsp:nvSpPr>
        <dsp:cNvPr id="0" name=""/>
        <dsp:cNvSpPr/>
      </dsp:nvSpPr>
      <dsp:spPr>
        <a:xfrm>
          <a:off x="7322357" y="1598817"/>
          <a:ext cx="517115" cy="517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2DD12B-1843-4DF9-9518-9936E36B8287}">
      <dsp:nvSpPr>
        <dsp:cNvPr id="0" name=""/>
        <dsp:cNvSpPr/>
      </dsp:nvSpPr>
      <dsp:spPr>
        <a:xfrm>
          <a:off x="8217757" y="1411585"/>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 this project, we want to explore how air pollution levels are related to deaths, and how air pollution-related deaths compare in the US vs. around the world.</a:t>
          </a:r>
        </a:p>
      </dsp:txBody>
      <dsp:txXfrm>
        <a:off x="8217757" y="1411585"/>
        <a:ext cx="2101578" cy="89157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1499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9652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1935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4230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2885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0393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6359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636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0744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8433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46692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5507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9076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3866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35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4666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12/12/19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917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12/12/19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7522078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07" r:id="rId4"/>
    <p:sldLayoutId id="2147483708" r:id="rId5"/>
    <p:sldLayoutId id="2147483709" r:id="rId6"/>
    <p:sldLayoutId id="2147483710" r:id="rId7"/>
    <p:sldLayoutId id="2147483711" r:id="rId8"/>
    <p:sldLayoutId id="2147483712" r:id="rId9"/>
    <p:sldLayoutId id="2147483713" r:id="rId10"/>
    <p:sldLayoutId id="2147483720" r:id="rId11"/>
    <p:sldLayoutId id="2147483714" r:id="rId12"/>
    <p:sldLayoutId id="2147483715" r:id="rId13"/>
    <p:sldLayoutId id="2147483716" r:id="rId14"/>
    <p:sldLayoutId id="2147483717" r:id="rId15"/>
    <p:sldLayoutId id="2147483718" r:id="rId16"/>
    <p:sldLayoutId id="2147483719" r:id="rId17"/>
  </p:sldLayoutIdLst>
  <p:hf sldNum="0" hdr="0" ftr="0" dt="0"/>
  <p:txStyles>
    <p:titleStyle>
      <a:lvl1pPr algn="ctr" defTabSz="457200" rtl="0" eaLnBrk="1" latinLnBrk="0" hangingPunct="1">
        <a:lnSpc>
          <a:spcPct val="90000"/>
        </a:lnSpc>
        <a:spcBef>
          <a:spcPct val="0"/>
        </a:spcBef>
        <a:buNone/>
        <a:defRPr sz="39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BE343A-B1D1-4BF8-878B-E3C697690B87}"/>
              </a:ext>
            </a:extLst>
          </p:cNvPr>
          <p:cNvPicPr>
            <a:picLocks noChangeAspect="1"/>
          </p:cNvPicPr>
          <p:nvPr/>
        </p:nvPicPr>
        <p:blipFill rotWithShape="1">
          <a:blip r:embed="rId3"/>
          <a:srcRect t="15413"/>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6E47AD0-41B3-3E40-8D55-FAE675543875}"/>
              </a:ext>
            </a:extLst>
          </p:cNvPr>
          <p:cNvSpPr>
            <a:spLocks noGrp="1"/>
          </p:cNvSpPr>
          <p:nvPr>
            <p:ph type="ctrTitle"/>
          </p:nvPr>
        </p:nvSpPr>
        <p:spPr>
          <a:xfrm>
            <a:off x="804336" y="1623412"/>
            <a:ext cx="3503122" cy="2287229"/>
          </a:xfrm>
        </p:spPr>
        <p:txBody>
          <a:bodyPr>
            <a:normAutofit/>
          </a:bodyPr>
          <a:lstStyle/>
          <a:p>
            <a:pPr algn="l"/>
            <a:r>
              <a:rPr lang="en-US" sz="4400" dirty="0"/>
              <a:t>Air Pollution effects </a:t>
            </a:r>
          </a:p>
        </p:txBody>
      </p:sp>
      <p:sp>
        <p:nvSpPr>
          <p:cNvPr id="3" name="Subtitle 2">
            <a:extLst>
              <a:ext uri="{FF2B5EF4-FFF2-40B4-BE49-F238E27FC236}">
                <a16:creationId xmlns:a16="http://schemas.microsoft.com/office/drawing/2014/main" id="{F5C60DF0-C71B-5443-9EA6-27921FDF5C9D}"/>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FE513"/>
                </a:solidFill>
              </a:rPr>
              <a:t>Kevin Nguyen | Tasha Kim</a:t>
            </a:r>
          </a:p>
        </p:txBody>
      </p:sp>
    </p:spTree>
    <p:extLst>
      <p:ext uri="{BB962C8B-B14F-4D97-AF65-F5344CB8AC3E}">
        <p14:creationId xmlns:p14="http://schemas.microsoft.com/office/powerpoint/2010/main" val="531396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E7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C9E0297-75EB-AB40-9FD8-6373A050F404}"/>
              </a:ext>
            </a:extLst>
          </p:cNvPr>
          <p:cNvPicPr>
            <a:picLocks noGrp="1" noChangeAspect="1"/>
          </p:cNvPicPr>
          <p:nvPr>
            <p:ph idx="1"/>
          </p:nvPr>
        </p:nvPicPr>
        <p:blipFill>
          <a:blip r:embed="rId3"/>
          <a:stretch>
            <a:fillRect/>
          </a:stretch>
        </p:blipFill>
        <p:spPr>
          <a:xfrm>
            <a:off x="2014632" y="643467"/>
            <a:ext cx="8162735" cy="5571066"/>
          </a:xfrm>
          <a:prstGeom prst="rect">
            <a:avLst/>
          </a:prstGeom>
        </p:spPr>
      </p:pic>
    </p:spTree>
    <p:extLst>
      <p:ext uri="{BB962C8B-B14F-4D97-AF65-F5344CB8AC3E}">
        <p14:creationId xmlns:p14="http://schemas.microsoft.com/office/powerpoint/2010/main" val="49979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62C799-B874-4F21-9E26-28BC92A6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813DC-F202-8045-AE0F-DAC4B792070F}"/>
              </a:ext>
            </a:extLst>
          </p:cNvPr>
          <p:cNvSpPr>
            <a:spLocks noGrp="1"/>
          </p:cNvSpPr>
          <p:nvPr>
            <p:ph type="title"/>
          </p:nvPr>
        </p:nvSpPr>
        <p:spPr>
          <a:xfrm>
            <a:off x="633743" y="609599"/>
            <a:ext cx="3413156" cy="5273675"/>
          </a:xfrm>
        </p:spPr>
        <p:txBody>
          <a:bodyPr>
            <a:normAutofit/>
          </a:bodyPr>
          <a:lstStyle/>
          <a:p>
            <a:r>
              <a:rPr lang="en-US" dirty="0"/>
              <a:t>Hypothesis 3: </a:t>
            </a:r>
            <a:r>
              <a:rPr lang="en-US" sz="2800" dirty="0"/>
              <a:t>Hypothesis Testing</a:t>
            </a:r>
            <a:endParaRPr lang="en-US" dirty="0"/>
          </a:p>
        </p:txBody>
      </p:sp>
      <p:sp>
        <p:nvSpPr>
          <p:cNvPr id="3" name="Content Placeholder 2">
            <a:extLst>
              <a:ext uri="{FF2B5EF4-FFF2-40B4-BE49-F238E27FC236}">
                <a16:creationId xmlns:a16="http://schemas.microsoft.com/office/drawing/2014/main" id="{8062CFFA-39A0-C947-90F0-3C97B3B6FBE2}"/>
              </a:ext>
            </a:extLst>
          </p:cNvPr>
          <p:cNvSpPr>
            <a:spLocks noGrp="1"/>
          </p:cNvSpPr>
          <p:nvPr>
            <p:ph idx="1"/>
          </p:nvPr>
        </p:nvSpPr>
        <p:spPr>
          <a:xfrm>
            <a:off x="4767726" y="659341"/>
            <a:ext cx="7230622" cy="5813647"/>
          </a:xfrm>
        </p:spPr>
        <p:txBody>
          <a:bodyPr anchor="ctr">
            <a:normAutofit fontScale="70000" lnSpcReduction="20000"/>
          </a:bodyPr>
          <a:lstStyle/>
          <a:p>
            <a:r>
              <a:rPr lang="en-US" dirty="0"/>
              <a:t>Hypothesis 3: Americans have more air-pollution related deaths compared to the rest of the world.</a:t>
            </a:r>
          </a:p>
          <a:p>
            <a:r>
              <a:rPr lang="en-US" b="1" dirty="0"/>
              <a:t>One-sided difference of sample proportions test</a:t>
            </a:r>
            <a:r>
              <a:rPr lang="en-US" dirty="0"/>
              <a:t>:</a:t>
            </a:r>
          </a:p>
          <a:p>
            <a:endParaRPr lang="en-US" dirty="0"/>
          </a:p>
          <a:p>
            <a:pPr marL="36900" indent="0">
              <a:buNone/>
            </a:pPr>
            <a:r>
              <a:rPr lang="en-US" dirty="0"/>
              <a:t>Confidence interval of 95%: </a:t>
            </a:r>
          </a:p>
          <a:p>
            <a:endParaRPr lang="en-US" dirty="0"/>
          </a:p>
          <a:p>
            <a:endParaRPr lang="en-US" dirty="0"/>
          </a:p>
          <a:p>
            <a:endParaRPr lang="en-US" dirty="0"/>
          </a:p>
          <a:p>
            <a:r>
              <a:rPr lang="en-US" dirty="0"/>
              <a:t>Confidence interval did not contain 0.. Conclusion: the difference is significant enough to note.</a:t>
            </a:r>
          </a:p>
          <a:p>
            <a:endParaRPr lang="en-US" dirty="0"/>
          </a:p>
          <a:p>
            <a:pPr marL="36900" indent="0">
              <a:buNone/>
            </a:pPr>
            <a:r>
              <a:rPr lang="en-US" b="1" dirty="0"/>
              <a:t>Difference in Sample Proportions Significance Test:</a:t>
            </a:r>
          </a:p>
          <a:p>
            <a:r>
              <a:rPr lang="en-US" i="1" dirty="0">
                <a:effectLst/>
              </a:rPr>
              <a:t>(1) </a:t>
            </a:r>
            <a:r>
              <a:rPr lang="en-US" i="1" u="sng" dirty="0">
                <a:effectLst/>
              </a:rPr>
              <a:t>NULL HYPOTHESIS</a:t>
            </a:r>
            <a:r>
              <a:rPr lang="en-US" i="1" dirty="0">
                <a:effectLst/>
              </a:rPr>
              <a:t>: The proportion of people that who die in Americas from air pollution is greater than the proportion of people that die in the World from air pollution.</a:t>
            </a:r>
            <a:r>
              <a:rPr lang="en-US" dirty="0">
                <a:effectLst/>
              </a:rPr>
              <a:t> i.e., PH &gt; PT</a:t>
            </a:r>
          </a:p>
          <a:p>
            <a:r>
              <a:rPr lang="en-US" i="1" dirty="0">
                <a:effectLst/>
              </a:rPr>
              <a:t>(2) </a:t>
            </a:r>
            <a:r>
              <a:rPr lang="en-US" i="1" u="sng" dirty="0">
                <a:effectLst/>
              </a:rPr>
              <a:t>ALTERNATE HYPOTHESIS</a:t>
            </a:r>
            <a:r>
              <a:rPr lang="en-US" i="1" dirty="0">
                <a:effectLst/>
              </a:rPr>
              <a:t>: The proportion of people that who die in Americas from air pollution is less than the proportion of people that die in the World from air pollution.</a:t>
            </a:r>
            <a:r>
              <a:rPr lang="en-US" dirty="0">
                <a:effectLst/>
              </a:rPr>
              <a:t> i.e. PH &lt; PT</a:t>
            </a:r>
          </a:p>
          <a:p>
            <a:r>
              <a:rPr lang="en-US" dirty="0">
                <a:effectLst/>
              </a:rPr>
              <a:t>Result: p-value: 					&lt;&lt;0.05m, so NULL HYPOTHESIS rejected</a:t>
            </a:r>
          </a:p>
        </p:txBody>
      </p:sp>
      <p:pic>
        <p:nvPicPr>
          <p:cNvPr id="4" name="Picture 3">
            <a:extLst>
              <a:ext uri="{FF2B5EF4-FFF2-40B4-BE49-F238E27FC236}">
                <a16:creationId xmlns:a16="http://schemas.microsoft.com/office/drawing/2014/main" id="{B690C518-AB7D-EE4C-81BD-050A44BFD265}"/>
              </a:ext>
            </a:extLst>
          </p:cNvPr>
          <p:cNvPicPr>
            <a:picLocks noChangeAspect="1"/>
          </p:cNvPicPr>
          <p:nvPr/>
        </p:nvPicPr>
        <p:blipFill>
          <a:blip r:embed="rId3"/>
          <a:stretch>
            <a:fillRect/>
          </a:stretch>
        </p:blipFill>
        <p:spPr>
          <a:xfrm>
            <a:off x="4999409" y="2587740"/>
            <a:ext cx="6426317" cy="658696"/>
          </a:xfrm>
          <a:prstGeom prst="rect">
            <a:avLst/>
          </a:prstGeom>
        </p:spPr>
      </p:pic>
      <p:pic>
        <p:nvPicPr>
          <p:cNvPr id="5" name="Picture 4">
            <a:extLst>
              <a:ext uri="{FF2B5EF4-FFF2-40B4-BE49-F238E27FC236}">
                <a16:creationId xmlns:a16="http://schemas.microsoft.com/office/drawing/2014/main" id="{0905F7BB-DBB9-E54B-9849-6D34FA8A5C64}"/>
              </a:ext>
            </a:extLst>
          </p:cNvPr>
          <p:cNvPicPr>
            <a:picLocks noChangeAspect="1"/>
          </p:cNvPicPr>
          <p:nvPr/>
        </p:nvPicPr>
        <p:blipFill>
          <a:blip r:embed="rId4"/>
          <a:stretch>
            <a:fillRect/>
          </a:stretch>
        </p:blipFill>
        <p:spPr>
          <a:xfrm>
            <a:off x="6666175" y="6042926"/>
            <a:ext cx="1546392" cy="430062"/>
          </a:xfrm>
          <a:prstGeom prst="rect">
            <a:avLst/>
          </a:prstGeom>
        </p:spPr>
      </p:pic>
      <p:pic>
        <p:nvPicPr>
          <p:cNvPr id="6" name="Picture 5">
            <a:extLst>
              <a:ext uri="{FF2B5EF4-FFF2-40B4-BE49-F238E27FC236}">
                <a16:creationId xmlns:a16="http://schemas.microsoft.com/office/drawing/2014/main" id="{0B753A6A-9117-5443-8BEA-F04D1F523B89}"/>
              </a:ext>
            </a:extLst>
          </p:cNvPr>
          <p:cNvPicPr>
            <a:picLocks noChangeAspect="1"/>
          </p:cNvPicPr>
          <p:nvPr/>
        </p:nvPicPr>
        <p:blipFill>
          <a:blip r:embed="rId5"/>
          <a:stretch>
            <a:fillRect/>
          </a:stretch>
        </p:blipFill>
        <p:spPr>
          <a:xfrm>
            <a:off x="280736" y="946796"/>
            <a:ext cx="4399906" cy="1626675"/>
          </a:xfrm>
          <a:prstGeom prst="rect">
            <a:avLst/>
          </a:prstGeom>
        </p:spPr>
      </p:pic>
      <p:pic>
        <p:nvPicPr>
          <p:cNvPr id="7" name="Picture 6">
            <a:extLst>
              <a:ext uri="{FF2B5EF4-FFF2-40B4-BE49-F238E27FC236}">
                <a16:creationId xmlns:a16="http://schemas.microsoft.com/office/drawing/2014/main" id="{FA31DC7D-C6C9-4543-B8F7-FB9777570EB0}"/>
              </a:ext>
            </a:extLst>
          </p:cNvPr>
          <p:cNvPicPr>
            <a:picLocks noChangeAspect="1"/>
          </p:cNvPicPr>
          <p:nvPr/>
        </p:nvPicPr>
        <p:blipFill>
          <a:blip r:embed="rId6"/>
          <a:stretch>
            <a:fillRect/>
          </a:stretch>
        </p:blipFill>
        <p:spPr>
          <a:xfrm>
            <a:off x="280736" y="4049981"/>
            <a:ext cx="4399905" cy="1833293"/>
          </a:xfrm>
          <a:prstGeom prst="rect">
            <a:avLst/>
          </a:prstGeom>
        </p:spPr>
      </p:pic>
    </p:spTree>
    <p:extLst>
      <p:ext uri="{BB962C8B-B14F-4D97-AF65-F5344CB8AC3E}">
        <p14:creationId xmlns:p14="http://schemas.microsoft.com/office/powerpoint/2010/main" val="1188460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E6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5F8EBA4-B20B-C246-97A3-DFDF9E272A1A}"/>
              </a:ext>
            </a:extLst>
          </p:cNvPr>
          <p:cNvPicPr>
            <a:picLocks noGrp="1" noChangeAspect="1"/>
          </p:cNvPicPr>
          <p:nvPr>
            <p:ph idx="1"/>
          </p:nvPr>
        </p:nvPicPr>
        <p:blipFill>
          <a:blip r:embed="rId3"/>
          <a:stretch>
            <a:fillRect/>
          </a:stretch>
        </p:blipFill>
        <p:spPr>
          <a:xfrm>
            <a:off x="2344440" y="643467"/>
            <a:ext cx="7503120" cy="5571066"/>
          </a:xfrm>
          <a:prstGeom prst="rect">
            <a:avLst/>
          </a:prstGeom>
        </p:spPr>
      </p:pic>
    </p:spTree>
    <p:extLst>
      <p:ext uri="{BB962C8B-B14F-4D97-AF65-F5344CB8AC3E}">
        <p14:creationId xmlns:p14="http://schemas.microsoft.com/office/powerpoint/2010/main" val="1332089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7B1A8ED-C6BF-964D-9635-6EAF494B93EF}"/>
              </a:ext>
            </a:extLst>
          </p:cNvPr>
          <p:cNvPicPr>
            <a:picLocks noChangeAspect="1"/>
          </p:cNvPicPr>
          <p:nvPr/>
        </p:nvPicPr>
        <p:blipFill rotWithShape="1">
          <a:blip r:embed="rId2">
            <a:alphaModFix amt="25000"/>
          </a:blip>
          <a:srcRect l="8445"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BFCE0B8F-2697-9240-AFE6-C084158DF81F}"/>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Classification: K-NN Classification</a:t>
            </a:r>
          </a:p>
        </p:txBody>
      </p:sp>
      <p:sp>
        <p:nvSpPr>
          <p:cNvPr id="4" name="Rectangle 3">
            <a:extLst>
              <a:ext uri="{FF2B5EF4-FFF2-40B4-BE49-F238E27FC236}">
                <a16:creationId xmlns:a16="http://schemas.microsoft.com/office/drawing/2014/main" id="{3AC40B7F-F597-944A-BC4C-AA586A69A79A}"/>
              </a:ext>
            </a:extLst>
          </p:cNvPr>
          <p:cNvSpPr/>
          <p:nvPr/>
        </p:nvSpPr>
        <p:spPr>
          <a:xfrm>
            <a:off x="913795" y="2076450"/>
            <a:ext cx="10353762" cy="3714749"/>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 want to cluster regions of the world by air pollution levels.</a:t>
            </a:r>
          </a:p>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Evaluating Accuracy of Model: The accuracies are all below 0.5. A k-value of 3 (k=3) gives the best accuracy, which is just over 30%. This low accuracy shows that k-NN classification is not a very effective way to classify regions of the world.</a:t>
            </a:r>
          </a:p>
          <a:p>
            <a:pPr defTabSz="457200">
              <a:spcBef>
                <a:spcPct val="20000"/>
              </a:spcBef>
              <a:spcAft>
                <a:spcPts val="600"/>
              </a:spcAft>
              <a:buClr>
                <a:schemeClr val="tx2"/>
              </a:buClr>
              <a:buSzPct val="70000"/>
              <a:buFont typeface="Wingdings 2" charset="2"/>
            </a:pPr>
            <a:endPar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b="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Hence we chose not to use a k-NN model, but turn to a different ML algorithm, the K-means clustering.</a:t>
            </a:r>
          </a:p>
        </p:txBody>
      </p:sp>
    </p:spTree>
    <p:extLst>
      <p:ext uri="{BB962C8B-B14F-4D97-AF65-F5344CB8AC3E}">
        <p14:creationId xmlns:p14="http://schemas.microsoft.com/office/powerpoint/2010/main" val="148707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A3B8-D6A0-6F47-8FFE-54737659EC40}"/>
              </a:ext>
            </a:extLst>
          </p:cNvPr>
          <p:cNvSpPr>
            <a:spLocks noGrp="1"/>
          </p:cNvSpPr>
          <p:nvPr>
            <p:ph type="title"/>
          </p:nvPr>
        </p:nvSpPr>
        <p:spPr/>
        <p:txBody>
          <a:bodyPr/>
          <a:lstStyle/>
          <a:p>
            <a:r>
              <a:rPr lang="en-US" dirty="0"/>
              <a:t>Closing Thoughts</a:t>
            </a:r>
          </a:p>
        </p:txBody>
      </p:sp>
      <p:sp>
        <p:nvSpPr>
          <p:cNvPr id="3" name="Content Placeholder 2">
            <a:extLst>
              <a:ext uri="{FF2B5EF4-FFF2-40B4-BE49-F238E27FC236}">
                <a16:creationId xmlns:a16="http://schemas.microsoft.com/office/drawing/2014/main" id="{19B1A0CC-CBC4-324E-88F8-B2F23E3D7336}"/>
              </a:ext>
            </a:extLst>
          </p:cNvPr>
          <p:cNvSpPr>
            <a:spLocks noGrp="1"/>
          </p:cNvSpPr>
          <p:nvPr>
            <p:ph idx="1"/>
          </p:nvPr>
        </p:nvSpPr>
        <p:spPr/>
        <p:txBody>
          <a:bodyPr>
            <a:normAutofit fontScale="85000" lnSpcReduction="20000"/>
          </a:bodyPr>
          <a:lstStyle/>
          <a:p>
            <a:pPr marL="36900" indent="0">
              <a:buNone/>
            </a:pPr>
            <a:r>
              <a:rPr lang="en-US" dirty="0">
                <a:effectLst/>
              </a:rPr>
              <a:t>We have analyzed our data by testing various hypotheses that we came up with from initial speculations of our given dataset. We wanted to think about what may not have been depicted in our dataset. We thought that our data on the number of air-pollution related deaths in each country may not accurately assess how much deaths are actually related to air pollution. We note that a high measured air pollution related death may not necessarily correlate with actual number,  due to causation not being equal to correlation. For example, reported air pollution related deaths may not accurately depict actual air polluted related deaths happening in country because this could indicate that there are more deaths being identified as air pollution related, hence medical technology is advanced.</a:t>
            </a:r>
          </a:p>
          <a:p>
            <a:pPr marL="36900" indent="0">
              <a:buNone/>
            </a:pPr>
            <a:br>
              <a:rPr lang="en-US" dirty="0">
                <a:effectLst/>
              </a:rPr>
            </a:br>
            <a:r>
              <a:rPr lang="en-US" dirty="0">
                <a:effectLst/>
              </a:rPr>
              <a:t>We think that it is important to critically assess what information can be obtained from our data, and what conclusions we can draw from it, by understanding that datasets can be incomplete or inaccurate at times.</a:t>
            </a:r>
          </a:p>
          <a:p>
            <a:pPr marL="36900" indent="0">
              <a:buNone/>
            </a:pPr>
            <a:br>
              <a:rPr lang="en-US" dirty="0"/>
            </a:br>
            <a:endParaRPr lang="en-US" dirty="0"/>
          </a:p>
        </p:txBody>
      </p:sp>
    </p:spTree>
    <p:extLst>
      <p:ext uri="{BB962C8B-B14F-4D97-AF65-F5344CB8AC3E}">
        <p14:creationId xmlns:p14="http://schemas.microsoft.com/office/powerpoint/2010/main" val="1147401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3CE7-E898-EE4E-B288-87D457BF41CB}"/>
              </a:ext>
            </a:extLst>
          </p:cNvPr>
          <p:cNvSpPr>
            <a:spLocks noGrp="1"/>
          </p:cNvSpPr>
          <p:nvPr>
            <p:ph type="title"/>
          </p:nvPr>
        </p:nvSpPr>
        <p:spPr>
          <a:xfrm>
            <a:off x="913795" y="609600"/>
            <a:ext cx="10353762" cy="1257300"/>
          </a:xfrm>
        </p:spPr>
        <p:txBody>
          <a:bodyPr>
            <a:normAutofit/>
          </a:bodyPr>
          <a:lstStyle/>
          <a:p>
            <a:r>
              <a:rPr lang="en-US" dirty="0"/>
              <a:t>Background</a:t>
            </a:r>
          </a:p>
        </p:txBody>
      </p:sp>
      <p:graphicFrame>
        <p:nvGraphicFramePr>
          <p:cNvPr id="12" name="Content Placeholder 2">
            <a:extLst>
              <a:ext uri="{FF2B5EF4-FFF2-40B4-BE49-F238E27FC236}">
                <a16:creationId xmlns:a16="http://schemas.microsoft.com/office/drawing/2014/main" id="{003599C1-3415-45B7-AF48-ABF2AD4CEB21}"/>
              </a:ext>
            </a:extLst>
          </p:cNvPr>
          <p:cNvGraphicFramePr>
            <a:graphicFrameLocks noGrp="1"/>
          </p:cNvGraphicFramePr>
          <p:nvPr>
            <p:ph idx="1"/>
            <p:extLst>
              <p:ext uri="{D42A27DB-BD31-4B8C-83A1-F6EECF244321}">
                <p14:modId xmlns:p14="http://schemas.microsoft.com/office/powerpoint/2010/main" val="194156119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58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E3115-B37C-BF47-B451-C71BE88B3E64}"/>
              </a:ext>
            </a:extLst>
          </p:cNvPr>
          <p:cNvSpPr>
            <a:spLocks noGrp="1"/>
          </p:cNvSpPr>
          <p:nvPr>
            <p:ph type="title"/>
          </p:nvPr>
        </p:nvSpPr>
        <p:spPr>
          <a:xfrm>
            <a:off x="1370693" y="4214033"/>
            <a:ext cx="9440034" cy="1088336"/>
          </a:xfrm>
        </p:spPr>
        <p:txBody>
          <a:bodyPr vert="horz" lIns="91440" tIns="45720" rIns="91440" bIns="45720" rtlCol="0" anchor="b">
            <a:normAutofit/>
          </a:bodyPr>
          <a:lstStyle/>
          <a:p>
            <a:r>
              <a:rPr lang="en-US" sz="3400" dirty="0"/>
              <a:t>Exploratory Data Analysis </a:t>
            </a:r>
            <a:br>
              <a:rPr lang="en-US" sz="3400" dirty="0"/>
            </a:br>
            <a:r>
              <a:rPr lang="en-US" sz="3400" dirty="0"/>
              <a:t>(EDA)</a:t>
            </a:r>
          </a:p>
        </p:txBody>
      </p:sp>
      <p:pic>
        <p:nvPicPr>
          <p:cNvPr id="4" name="Content Placeholder 3" descr="A screenshot of a cell phone&#10;&#10;Description automatically generated">
            <a:extLst>
              <a:ext uri="{FF2B5EF4-FFF2-40B4-BE49-F238E27FC236}">
                <a16:creationId xmlns:a16="http://schemas.microsoft.com/office/drawing/2014/main" id="{5F27B1EC-35D4-C24B-93D9-1723CB279D9E}"/>
              </a:ext>
            </a:extLst>
          </p:cNvPr>
          <p:cNvPicPr>
            <a:picLocks noGrp="1" noChangeAspect="1"/>
          </p:cNvPicPr>
          <p:nvPr>
            <p:ph idx="1"/>
          </p:nvPr>
        </p:nvPicPr>
        <p:blipFill>
          <a:blip r:embed="rId3"/>
          <a:stretch>
            <a:fillRect/>
          </a:stretch>
        </p:blipFill>
        <p:spPr>
          <a:xfrm>
            <a:off x="2974824" y="643463"/>
            <a:ext cx="6249140" cy="3249553"/>
          </a:xfrm>
          <a:prstGeom prst="rect">
            <a:avLst/>
          </a:prstGeom>
        </p:spPr>
      </p:pic>
      <p:sp>
        <p:nvSpPr>
          <p:cNvPr id="5" name="Rectangle 4">
            <a:extLst>
              <a:ext uri="{FF2B5EF4-FFF2-40B4-BE49-F238E27FC236}">
                <a16:creationId xmlns:a16="http://schemas.microsoft.com/office/drawing/2014/main" id="{9D8EB402-56A8-424D-8CB1-489DA7791887}"/>
              </a:ext>
            </a:extLst>
          </p:cNvPr>
          <p:cNvSpPr/>
          <p:nvPr/>
        </p:nvSpPr>
        <p:spPr>
          <a:xfrm>
            <a:off x="3071076" y="5378288"/>
            <a:ext cx="6096000" cy="1200329"/>
          </a:xfrm>
          <a:prstGeom prst="rect">
            <a:avLst/>
          </a:prstGeom>
        </p:spPr>
        <p:txBody>
          <a:bodyPr>
            <a:spAutoFit/>
          </a:bodyPr>
          <a:lstStyle/>
          <a:p>
            <a:r>
              <a:rPr lang="en-US" dirty="0"/>
              <a:t>Fact: According to the International Journal of Public Health, 57 countries in the world did not set any air quality standards.</a:t>
            </a:r>
          </a:p>
          <a:p>
            <a:r>
              <a:rPr lang="en-US" dirty="0"/>
              <a:t>Ambient air quality standards for PM2.5 and PM10 poorly complied with WHO guideline values.</a:t>
            </a:r>
          </a:p>
        </p:txBody>
      </p:sp>
    </p:spTree>
    <p:extLst>
      <p:ext uri="{BB962C8B-B14F-4D97-AF65-F5344CB8AC3E}">
        <p14:creationId xmlns:p14="http://schemas.microsoft.com/office/powerpoint/2010/main" val="3534086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6721F76-7486-8C4B-88A7-5ECF58B2D023}"/>
              </a:ext>
            </a:extLst>
          </p:cNvPr>
          <p:cNvPicPr>
            <a:picLocks noGrp="1" noChangeAspect="1"/>
          </p:cNvPicPr>
          <p:nvPr>
            <p:ph idx="1"/>
          </p:nvPr>
        </p:nvPicPr>
        <p:blipFill>
          <a:blip r:embed="rId3"/>
          <a:stretch>
            <a:fillRect/>
          </a:stretch>
        </p:blipFill>
        <p:spPr>
          <a:xfrm>
            <a:off x="3070738" y="525689"/>
            <a:ext cx="6050523" cy="4061521"/>
          </a:xfrm>
          <a:prstGeom prst="rect">
            <a:avLst/>
          </a:prstGeom>
        </p:spPr>
      </p:pic>
      <p:sp>
        <p:nvSpPr>
          <p:cNvPr id="10" name="Content Placeholder 2">
            <a:extLst>
              <a:ext uri="{FF2B5EF4-FFF2-40B4-BE49-F238E27FC236}">
                <a16:creationId xmlns:a16="http://schemas.microsoft.com/office/drawing/2014/main" id="{E2ACBBD0-0F92-044B-B3FC-E5B5F64F0002}"/>
              </a:ext>
            </a:extLst>
          </p:cNvPr>
          <p:cNvSpPr txBox="1">
            <a:spLocks/>
          </p:cNvSpPr>
          <p:nvPr/>
        </p:nvSpPr>
        <p:spPr>
          <a:xfrm>
            <a:off x="919119" y="5003674"/>
            <a:ext cx="10353762" cy="1339515"/>
          </a:xfrm>
          <a:prstGeom prst="rect">
            <a:avLst/>
          </a:prstGeom>
          <a:effectLst>
            <a:outerShdw blurRad="25400" dir="17880000">
              <a:srgbClr val="000000">
                <a:alpha val="0"/>
              </a:srgbClr>
            </a:outerShdw>
          </a:effectLst>
        </p:spPr>
        <p:txBody>
          <a:bodyPr vert="horz" lIns="91440" tIns="45720" rIns="91440" bIns="45720" rtlCol="0" anchor="t">
            <a:normAutofit fontScale="925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solidFill>
                  <a:schemeClr val="bg1">
                    <a:lumMod val="75000"/>
                    <a:lumOff val="25000"/>
                  </a:schemeClr>
                </a:solidFill>
                <a:latin typeface="+mj-lt"/>
              </a:rPr>
              <a:t>65 countries failed to meet WHO’s Global annual mean Interim Target (IT) 2 value(73%).</a:t>
            </a:r>
          </a:p>
          <a:p>
            <a:r>
              <a:rPr lang="en-US" dirty="0">
                <a:solidFill>
                  <a:schemeClr val="bg1">
                    <a:lumMod val="75000"/>
                    <a:lumOff val="25000"/>
                  </a:schemeClr>
                </a:solidFill>
                <a:latin typeface="+mj-lt"/>
              </a:rPr>
              <a:t>86 countries failed to meet WHO’s Global annual mean value guidance (97%).</a:t>
            </a:r>
          </a:p>
          <a:p>
            <a:pPr marL="36900" indent="0">
              <a:buNone/>
            </a:pPr>
            <a:r>
              <a:rPr lang="en-US" i="1" dirty="0">
                <a:solidFill>
                  <a:schemeClr val="bg1">
                    <a:lumMod val="75000"/>
                    <a:lumOff val="25000"/>
                  </a:schemeClr>
                </a:solidFill>
                <a:latin typeface="+mj-lt"/>
              </a:rPr>
              <a:t>															-out of 89 countries measured</a:t>
            </a:r>
          </a:p>
        </p:txBody>
      </p:sp>
    </p:spTree>
    <p:extLst>
      <p:ext uri="{BB962C8B-B14F-4D97-AF65-F5344CB8AC3E}">
        <p14:creationId xmlns:p14="http://schemas.microsoft.com/office/powerpoint/2010/main" val="66441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5329-5217-0945-98B1-6C1838ED41D9}"/>
              </a:ext>
            </a:extLst>
          </p:cNvPr>
          <p:cNvSpPr>
            <a:spLocks noGrp="1"/>
          </p:cNvSpPr>
          <p:nvPr>
            <p:ph type="title"/>
          </p:nvPr>
        </p:nvSpPr>
        <p:spPr>
          <a:xfrm>
            <a:off x="913795" y="609600"/>
            <a:ext cx="5910517" cy="1348986"/>
          </a:xfrm>
        </p:spPr>
        <p:txBody>
          <a:bodyPr>
            <a:normAutofit/>
          </a:bodyPr>
          <a:lstStyle/>
          <a:p>
            <a:r>
              <a:rPr lang="en-US" dirty="0"/>
              <a:t>Annual Average Ambient Air Quality, by Continent</a:t>
            </a:r>
          </a:p>
        </p:txBody>
      </p:sp>
      <p:sp>
        <p:nvSpPr>
          <p:cNvPr id="3" name="Content Placeholder 2">
            <a:extLst>
              <a:ext uri="{FF2B5EF4-FFF2-40B4-BE49-F238E27FC236}">
                <a16:creationId xmlns:a16="http://schemas.microsoft.com/office/drawing/2014/main" id="{462F5081-41B5-334C-B291-D7F8ABBCE71A}"/>
              </a:ext>
            </a:extLst>
          </p:cNvPr>
          <p:cNvSpPr>
            <a:spLocks noGrp="1"/>
          </p:cNvSpPr>
          <p:nvPr>
            <p:ph idx="1"/>
          </p:nvPr>
        </p:nvSpPr>
        <p:spPr>
          <a:xfrm>
            <a:off x="913795" y="2106070"/>
            <a:ext cx="5910517" cy="3685130"/>
          </a:xfrm>
        </p:spPr>
        <p:txBody>
          <a:bodyPr>
            <a:normAutofit/>
          </a:bodyPr>
          <a:lstStyle/>
          <a:p>
            <a:endParaRPr lang="en-US"/>
          </a:p>
        </p:txBody>
      </p:sp>
      <p:pic>
        <p:nvPicPr>
          <p:cNvPr id="12" name="Picture 11">
            <a:extLst>
              <a:ext uri="{FF2B5EF4-FFF2-40B4-BE49-F238E27FC236}">
                <a16:creationId xmlns:a16="http://schemas.microsoft.com/office/drawing/2014/main" id="{FA5B6B2C-C44F-441A-B6EE-80D965ACA48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14" name="Rectangle 13">
            <a:extLst>
              <a:ext uri="{FF2B5EF4-FFF2-40B4-BE49-F238E27FC236}">
                <a16:creationId xmlns:a16="http://schemas.microsoft.com/office/drawing/2014/main" id="{0EAD4726-4343-49C7-94B5-CEA4A3C01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58391A-E995-9548-99A3-3A600B71C8ED}"/>
              </a:ext>
            </a:extLst>
          </p:cNvPr>
          <p:cNvPicPr>
            <a:picLocks noChangeAspect="1"/>
          </p:cNvPicPr>
          <p:nvPr/>
        </p:nvPicPr>
        <p:blipFill>
          <a:blip r:embed="rId4"/>
          <a:stretch>
            <a:fillRect/>
          </a:stretch>
        </p:blipFill>
        <p:spPr>
          <a:xfrm>
            <a:off x="8567351" y="321734"/>
            <a:ext cx="2728147" cy="1964266"/>
          </a:xfrm>
          <a:prstGeom prst="rect">
            <a:avLst/>
          </a:prstGeom>
        </p:spPr>
      </p:pic>
      <p:pic>
        <p:nvPicPr>
          <p:cNvPr id="6" name="Picture 5">
            <a:extLst>
              <a:ext uri="{FF2B5EF4-FFF2-40B4-BE49-F238E27FC236}">
                <a16:creationId xmlns:a16="http://schemas.microsoft.com/office/drawing/2014/main" id="{6DE0283F-D898-0046-AD3F-527CC367AEB4}"/>
              </a:ext>
            </a:extLst>
          </p:cNvPr>
          <p:cNvPicPr>
            <a:picLocks noChangeAspect="1"/>
          </p:cNvPicPr>
          <p:nvPr/>
        </p:nvPicPr>
        <p:blipFill>
          <a:blip r:embed="rId5"/>
          <a:stretch>
            <a:fillRect/>
          </a:stretch>
        </p:blipFill>
        <p:spPr>
          <a:xfrm>
            <a:off x="8535366" y="2446868"/>
            <a:ext cx="2776348" cy="1964266"/>
          </a:xfrm>
          <a:prstGeom prst="rect">
            <a:avLst/>
          </a:prstGeom>
        </p:spPr>
      </p:pic>
      <p:pic>
        <p:nvPicPr>
          <p:cNvPr id="7" name="Picture 6">
            <a:extLst>
              <a:ext uri="{FF2B5EF4-FFF2-40B4-BE49-F238E27FC236}">
                <a16:creationId xmlns:a16="http://schemas.microsoft.com/office/drawing/2014/main" id="{E53BB8D4-FE68-BD47-8D89-8C59AB5A2E55}"/>
              </a:ext>
            </a:extLst>
          </p:cNvPr>
          <p:cNvPicPr>
            <a:picLocks noChangeAspect="1"/>
          </p:cNvPicPr>
          <p:nvPr/>
        </p:nvPicPr>
        <p:blipFill>
          <a:blip r:embed="rId6"/>
          <a:stretch>
            <a:fillRect/>
          </a:stretch>
        </p:blipFill>
        <p:spPr>
          <a:xfrm>
            <a:off x="8539308" y="4572001"/>
            <a:ext cx="2776348" cy="1964266"/>
          </a:xfrm>
          <a:prstGeom prst="rect">
            <a:avLst/>
          </a:prstGeom>
        </p:spPr>
      </p:pic>
      <p:pic>
        <p:nvPicPr>
          <p:cNvPr id="9" name="Picture 8">
            <a:extLst>
              <a:ext uri="{FF2B5EF4-FFF2-40B4-BE49-F238E27FC236}">
                <a16:creationId xmlns:a16="http://schemas.microsoft.com/office/drawing/2014/main" id="{7EBECAAA-118F-E04C-A9DB-E72E621BF15E}"/>
              </a:ext>
            </a:extLst>
          </p:cNvPr>
          <p:cNvPicPr>
            <a:picLocks noChangeAspect="1"/>
          </p:cNvPicPr>
          <p:nvPr/>
        </p:nvPicPr>
        <p:blipFill>
          <a:blip r:embed="rId7"/>
          <a:stretch>
            <a:fillRect/>
          </a:stretch>
        </p:blipFill>
        <p:spPr>
          <a:xfrm>
            <a:off x="1015800" y="2106070"/>
            <a:ext cx="5808512" cy="3761330"/>
          </a:xfrm>
          <a:prstGeom prst="rect">
            <a:avLst/>
          </a:prstGeom>
        </p:spPr>
      </p:pic>
    </p:spTree>
    <p:extLst>
      <p:ext uri="{BB962C8B-B14F-4D97-AF65-F5344CB8AC3E}">
        <p14:creationId xmlns:p14="http://schemas.microsoft.com/office/powerpoint/2010/main" val="3067382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E605-D18A-5640-98F9-28FE0AAEDDAC}"/>
              </a:ext>
            </a:extLst>
          </p:cNvPr>
          <p:cNvSpPr>
            <a:spLocks noGrp="1"/>
          </p:cNvSpPr>
          <p:nvPr>
            <p:ph type="title"/>
          </p:nvPr>
        </p:nvSpPr>
        <p:spPr/>
        <p:txBody>
          <a:bodyPr/>
          <a:lstStyle/>
          <a:p>
            <a:r>
              <a:rPr lang="en-US" dirty="0"/>
              <a:t>Hypothesis 1: Hypothesis Testing</a:t>
            </a:r>
          </a:p>
        </p:txBody>
      </p:sp>
      <p:sp>
        <p:nvSpPr>
          <p:cNvPr id="3" name="Content Placeholder 2">
            <a:extLst>
              <a:ext uri="{FF2B5EF4-FFF2-40B4-BE49-F238E27FC236}">
                <a16:creationId xmlns:a16="http://schemas.microsoft.com/office/drawing/2014/main" id="{B433295F-BE61-E048-946D-42E5F234FAC1}"/>
              </a:ext>
            </a:extLst>
          </p:cNvPr>
          <p:cNvSpPr>
            <a:spLocks noGrp="1"/>
          </p:cNvSpPr>
          <p:nvPr>
            <p:ph idx="1"/>
          </p:nvPr>
        </p:nvSpPr>
        <p:spPr/>
        <p:txBody>
          <a:bodyPr/>
          <a:lstStyle/>
          <a:p>
            <a:r>
              <a:rPr lang="en-US" b="1" u="sng" dirty="0"/>
              <a:t>Hypothesis 1</a:t>
            </a:r>
            <a:r>
              <a:rPr lang="en-US" b="1" dirty="0"/>
              <a:t>: </a:t>
            </a:r>
            <a:r>
              <a:rPr lang="en-US" b="1" dirty="0">
                <a:effectLst/>
              </a:rPr>
              <a:t>There is a direct correlation between average life expectancy and air pollution around the world.</a:t>
            </a:r>
          </a:p>
          <a:p>
            <a:r>
              <a:rPr lang="en-US" dirty="0">
                <a:effectLst/>
              </a:rPr>
              <a:t>In order to test this hypothesis, we choose to use a type of supervising learning used to model a relationship among numerical variables where it is hypothesized that one depends on the others: Regression.</a:t>
            </a:r>
          </a:p>
          <a:p>
            <a:r>
              <a:rPr lang="en-US" i="1" u="sng" dirty="0">
                <a:effectLst/>
              </a:rPr>
              <a:t>Predictor</a:t>
            </a:r>
            <a:r>
              <a:rPr lang="en-US" dirty="0">
                <a:effectLst/>
              </a:rPr>
              <a:t>:  air quality, measured as PM2.5 micrograms per cubic meter,</a:t>
            </a:r>
          </a:p>
          <a:p>
            <a:r>
              <a:rPr lang="en-US" i="1" u="sng" dirty="0">
                <a:effectLst/>
              </a:rPr>
              <a:t>Response variable</a:t>
            </a:r>
            <a:r>
              <a:rPr lang="en-US" u="sng" dirty="0">
                <a:effectLst/>
              </a:rPr>
              <a:t> :</a:t>
            </a:r>
            <a:r>
              <a:rPr lang="en-US" dirty="0">
                <a:effectLst/>
              </a:rPr>
              <a:t> life expectancy by country.</a:t>
            </a:r>
            <a:endParaRPr lang="en-US" dirty="0"/>
          </a:p>
        </p:txBody>
      </p:sp>
    </p:spTree>
    <p:extLst>
      <p:ext uri="{BB962C8B-B14F-4D97-AF65-F5344CB8AC3E}">
        <p14:creationId xmlns:p14="http://schemas.microsoft.com/office/powerpoint/2010/main" val="2917262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DFD52-87D0-0444-806F-DBF4C3E691A3}"/>
              </a:ext>
            </a:extLst>
          </p:cNvPr>
          <p:cNvSpPr>
            <a:spLocks noGrp="1"/>
          </p:cNvSpPr>
          <p:nvPr>
            <p:ph type="title"/>
          </p:nvPr>
        </p:nvSpPr>
        <p:spPr>
          <a:xfrm>
            <a:off x="707900" y="540336"/>
            <a:ext cx="3947771" cy="1850651"/>
          </a:xfrm>
        </p:spPr>
        <p:txBody>
          <a:bodyPr>
            <a:normAutofit/>
          </a:bodyPr>
          <a:lstStyle/>
          <a:p>
            <a:pPr algn="l"/>
            <a:r>
              <a:rPr lang="en-US" sz="3600" i="0">
                <a:effectLst/>
              </a:rPr>
              <a:t>Model: Linear Regression Model</a:t>
            </a:r>
            <a:endParaRPr lang="en-US" sz="3600"/>
          </a:p>
        </p:txBody>
      </p:sp>
      <p:cxnSp>
        <p:nvCxnSpPr>
          <p:cNvPr id="13" name="Straight Connector 12">
            <a:extLst>
              <a:ext uri="{FF2B5EF4-FFF2-40B4-BE49-F238E27FC236}">
                <a16:creationId xmlns:a16="http://schemas.microsoft.com/office/drawing/2014/main" id="{F3BDF5F1-11B9-42EB-800A-B3D749BB4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779861"/>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65F1DB-0991-884A-9B3F-D6C66A8B2492}"/>
              </a:ext>
            </a:extLst>
          </p:cNvPr>
          <p:cNvSpPr>
            <a:spLocks noGrp="1"/>
          </p:cNvSpPr>
          <p:nvPr>
            <p:ph idx="1"/>
          </p:nvPr>
        </p:nvSpPr>
        <p:spPr>
          <a:xfrm>
            <a:off x="5251324" y="540336"/>
            <a:ext cx="6319003" cy="1850651"/>
          </a:xfrm>
        </p:spPr>
        <p:txBody>
          <a:bodyPr anchor="ctr">
            <a:normAutofit/>
          </a:bodyPr>
          <a:lstStyle/>
          <a:p>
            <a:pPr>
              <a:lnSpc>
                <a:spcPct val="100000"/>
              </a:lnSpc>
            </a:pPr>
            <a:r>
              <a:rPr lang="en-US" sz="1600" dirty="0">
                <a:effectLst/>
              </a:rPr>
              <a:t>There seems to be no strong correlation between average life expectancy of a country and the average air quality. The </a:t>
            </a:r>
            <a:r>
              <a:rPr lang="en-US" sz="1600" i="1" dirty="0">
                <a:effectLst/>
              </a:rPr>
              <a:t>negative correlation</a:t>
            </a:r>
            <a:r>
              <a:rPr lang="en-US" sz="1600" dirty="0">
                <a:effectLst/>
              </a:rPr>
              <a:t> shows that there may be a slight indirect relation between long life expectancy and high air pollution.</a:t>
            </a:r>
          </a:p>
          <a:p>
            <a:pPr>
              <a:lnSpc>
                <a:spcPct val="100000"/>
              </a:lnSpc>
            </a:pPr>
            <a:r>
              <a:rPr lang="en-US" sz="1600" dirty="0">
                <a:effectLst/>
              </a:rPr>
              <a:t>Running linear regression, and add a line to best fit our scatterplot using the </a:t>
            </a:r>
            <a:r>
              <a:rPr lang="en-US" sz="1600" dirty="0" err="1">
                <a:effectLst/>
              </a:rPr>
              <a:t>abline</a:t>
            </a:r>
            <a:r>
              <a:rPr lang="en-US" sz="1600" dirty="0">
                <a:effectLst/>
              </a:rPr>
              <a:t> command.</a:t>
            </a:r>
            <a:endParaRPr lang="en-US" sz="1600" dirty="0"/>
          </a:p>
        </p:txBody>
      </p:sp>
      <p:pic>
        <p:nvPicPr>
          <p:cNvPr id="6" name="Picture 5" descr="A screenshot of text&#10;&#10;Description automatically generated">
            <a:extLst>
              <a:ext uri="{FF2B5EF4-FFF2-40B4-BE49-F238E27FC236}">
                <a16:creationId xmlns:a16="http://schemas.microsoft.com/office/drawing/2014/main" id="{5E4651C4-C21B-6343-8104-C656DD63DE7A}"/>
              </a:ext>
            </a:extLst>
          </p:cNvPr>
          <p:cNvPicPr>
            <a:picLocks noChangeAspect="1"/>
          </p:cNvPicPr>
          <p:nvPr/>
        </p:nvPicPr>
        <p:blipFill>
          <a:blip r:embed="rId3"/>
          <a:stretch>
            <a:fillRect/>
          </a:stretch>
        </p:blipFill>
        <p:spPr>
          <a:xfrm>
            <a:off x="643468" y="3213420"/>
            <a:ext cx="4010822" cy="2446601"/>
          </a:xfrm>
          <a:prstGeom prst="rect">
            <a:avLst/>
          </a:prstGeom>
        </p:spPr>
      </p:pic>
      <p:pic>
        <p:nvPicPr>
          <p:cNvPr id="5" name="Picture 4" descr="A close up of a map&#10;&#10;Description automatically generated">
            <a:extLst>
              <a:ext uri="{FF2B5EF4-FFF2-40B4-BE49-F238E27FC236}">
                <a16:creationId xmlns:a16="http://schemas.microsoft.com/office/drawing/2014/main" id="{42BA1E12-B84B-BF4C-91A7-E63AEAADCF2E}"/>
              </a:ext>
            </a:extLst>
          </p:cNvPr>
          <p:cNvPicPr>
            <a:picLocks noChangeAspect="1"/>
          </p:cNvPicPr>
          <p:nvPr/>
        </p:nvPicPr>
        <p:blipFill>
          <a:blip r:embed="rId4"/>
          <a:stretch>
            <a:fillRect/>
          </a:stretch>
        </p:blipFill>
        <p:spPr>
          <a:xfrm>
            <a:off x="5251324" y="3416202"/>
            <a:ext cx="2998629" cy="2024074"/>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D1FBA0AB-6CF6-6C42-A1F4-20DAC5D88571}"/>
              </a:ext>
            </a:extLst>
          </p:cNvPr>
          <p:cNvPicPr>
            <a:picLocks noChangeAspect="1"/>
          </p:cNvPicPr>
          <p:nvPr/>
        </p:nvPicPr>
        <p:blipFill>
          <a:blip r:embed="rId5"/>
          <a:stretch>
            <a:fillRect/>
          </a:stretch>
        </p:blipFill>
        <p:spPr>
          <a:xfrm>
            <a:off x="8571691" y="3465912"/>
            <a:ext cx="2998635" cy="1941616"/>
          </a:xfrm>
          <a:prstGeom prst="rect">
            <a:avLst/>
          </a:prstGeom>
        </p:spPr>
      </p:pic>
      <p:sp>
        <p:nvSpPr>
          <p:cNvPr id="7" name="Rectangle 6">
            <a:extLst>
              <a:ext uri="{FF2B5EF4-FFF2-40B4-BE49-F238E27FC236}">
                <a16:creationId xmlns:a16="http://schemas.microsoft.com/office/drawing/2014/main" id="{E9A233B3-F305-754F-98C7-166FB959E546}"/>
              </a:ext>
            </a:extLst>
          </p:cNvPr>
          <p:cNvSpPr/>
          <p:nvPr/>
        </p:nvSpPr>
        <p:spPr>
          <a:xfrm>
            <a:off x="643468" y="5836123"/>
            <a:ext cx="6096000" cy="954107"/>
          </a:xfrm>
          <a:prstGeom prst="rect">
            <a:avLst/>
          </a:prstGeom>
        </p:spPr>
        <p:txBody>
          <a:bodyPr>
            <a:spAutoFit/>
          </a:bodyPr>
          <a:lstStyle/>
          <a:p>
            <a:r>
              <a:rPr lang="en-US" sz="1400" dirty="0"/>
              <a:t>Looking at our summary table, we find that the p-value for the y-intercept is not less than 0.05. Therefore, we conclude that </a:t>
            </a:r>
            <a:r>
              <a:rPr lang="en-US" sz="1400" i="1" dirty="0"/>
              <a:t>this predictor is not significant.  We also </a:t>
            </a:r>
            <a:r>
              <a:rPr lang="en-US" sz="1400" dirty="0"/>
              <a:t>have a very low R^2 value, so there are much more significant factors besides air quality that affect a person’s life expectancy.</a:t>
            </a:r>
            <a:r>
              <a:rPr lang="en-US" sz="1400" i="1" dirty="0"/>
              <a:t> </a:t>
            </a:r>
            <a:endParaRPr lang="en-US" sz="1400" dirty="0"/>
          </a:p>
        </p:txBody>
      </p:sp>
      <p:sp>
        <p:nvSpPr>
          <p:cNvPr id="10" name="Rectangle 9">
            <a:extLst>
              <a:ext uri="{FF2B5EF4-FFF2-40B4-BE49-F238E27FC236}">
                <a16:creationId xmlns:a16="http://schemas.microsoft.com/office/drawing/2014/main" id="{8D14EADE-EEF3-DB45-8126-E489CE1C42E1}"/>
              </a:ext>
            </a:extLst>
          </p:cNvPr>
          <p:cNvSpPr/>
          <p:nvPr/>
        </p:nvSpPr>
        <p:spPr>
          <a:xfrm>
            <a:off x="6827710" y="5728845"/>
            <a:ext cx="5276047" cy="923330"/>
          </a:xfrm>
          <a:prstGeom prst="rect">
            <a:avLst/>
          </a:prstGeom>
        </p:spPr>
        <p:txBody>
          <a:bodyPr wrap="square">
            <a:spAutoFit/>
          </a:bodyPr>
          <a:lstStyle/>
          <a:p>
            <a:r>
              <a:rPr lang="en-US" u="sng" dirty="0"/>
              <a:t>Conclusion</a:t>
            </a:r>
            <a:r>
              <a:rPr lang="en-US" dirty="0"/>
              <a:t>: From the linear regression model, we conclude that air pollution levels is </a:t>
            </a:r>
            <a:r>
              <a:rPr lang="en-US" i="1" dirty="0"/>
              <a:t>not a good predictor</a:t>
            </a:r>
            <a:r>
              <a:rPr lang="en-US" dirty="0"/>
              <a:t> of life expectancy across the world.</a:t>
            </a:r>
            <a:endParaRPr lang="en-US" sz="1400" dirty="0"/>
          </a:p>
        </p:txBody>
      </p:sp>
    </p:spTree>
    <p:extLst>
      <p:ext uri="{BB962C8B-B14F-4D97-AF65-F5344CB8AC3E}">
        <p14:creationId xmlns:p14="http://schemas.microsoft.com/office/powerpoint/2010/main" val="1273392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E605-D18A-5640-98F9-28FE0AAEDDAC}"/>
              </a:ext>
            </a:extLst>
          </p:cNvPr>
          <p:cNvSpPr>
            <a:spLocks noGrp="1"/>
          </p:cNvSpPr>
          <p:nvPr>
            <p:ph type="title"/>
          </p:nvPr>
        </p:nvSpPr>
        <p:spPr/>
        <p:txBody>
          <a:bodyPr>
            <a:normAutofit fontScale="90000"/>
          </a:bodyPr>
          <a:lstStyle/>
          <a:p>
            <a:r>
              <a:rPr lang="en-US" dirty="0"/>
              <a:t>Hypothesis 2: </a:t>
            </a:r>
            <a:r>
              <a:rPr lang="en-US" i="0" dirty="0">
                <a:effectLst/>
              </a:rPr>
              <a:t>Air pollution increases the rate at which people die from common lung diseases.</a:t>
            </a:r>
            <a:endParaRPr lang="en-US" dirty="0"/>
          </a:p>
        </p:txBody>
      </p:sp>
      <p:sp>
        <p:nvSpPr>
          <p:cNvPr id="3" name="Content Placeholder 2">
            <a:extLst>
              <a:ext uri="{FF2B5EF4-FFF2-40B4-BE49-F238E27FC236}">
                <a16:creationId xmlns:a16="http://schemas.microsoft.com/office/drawing/2014/main" id="{B433295F-BE61-E048-946D-42E5F234FAC1}"/>
              </a:ext>
            </a:extLst>
          </p:cNvPr>
          <p:cNvSpPr>
            <a:spLocks noGrp="1"/>
          </p:cNvSpPr>
          <p:nvPr>
            <p:ph idx="1"/>
          </p:nvPr>
        </p:nvSpPr>
        <p:spPr/>
        <p:txBody>
          <a:bodyPr/>
          <a:lstStyle/>
          <a:p>
            <a:r>
              <a:rPr lang="en-US" dirty="0">
                <a:effectLst/>
              </a:rPr>
              <a:t>To test this, we compared the concentration of fine particulate matter to the rate at which people die of tuberculosis, a lung disease that the risk of contracting it increases from direct smoking.</a:t>
            </a:r>
          </a:p>
          <a:p>
            <a:r>
              <a:rPr lang="en-US" i="1" u="sng" dirty="0">
                <a:effectLst/>
              </a:rPr>
              <a:t>Predictor</a:t>
            </a:r>
            <a:r>
              <a:rPr lang="en-US" dirty="0">
                <a:effectLst/>
              </a:rPr>
              <a:t>:  air quality, measured as PM2.5 micrograms per cubic meter,</a:t>
            </a:r>
          </a:p>
          <a:p>
            <a:r>
              <a:rPr lang="en-US" i="1" u="sng" dirty="0">
                <a:effectLst/>
              </a:rPr>
              <a:t>Response variable</a:t>
            </a:r>
            <a:r>
              <a:rPr lang="en-US" u="sng" dirty="0">
                <a:effectLst/>
              </a:rPr>
              <a:t> :</a:t>
            </a:r>
            <a:r>
              <a:rPr lang="en-US" dirty="0">
                <a:effectLst/>
              </a:rPr>
              <a:t> Deaths due to tuberculosis,  measured as per 100,000 people</a:t>
            </a:r>
            <a:endParaRPr lang="en-US" dirty="0"/>
          </a:p>
        </p:txBody>
      </p:sp>
    </p:spTree>
    <p:extLst>
      <p:ext uri="{BB962C8B-B14F-4D97-AF65-F5344CB8AC3E}">
        <p14:creationId xmlns:p14="http://schemas.microsoft.com/office/powerpoint/2010/main" val="50006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DFD52-87D0-0444-806F-DBF4C3E691A3}"/>
              </a:ext>
            </a:extLst>
          </p:cNvPr>
          <p:cNvSpPr>
            <a:spLocks noGrp="1"/>
          </p:cNvSpPr>
          <p:nvPr>
            <p:ph type="title"/>
          </p:nvPr>
        </p:nvSpPr>
        <p:spPr>
          <a:xfrm>
            <a:off x="707900" y="540336"/>
            <a:ext cx="3947771" cy="1850651"/>
          </a:xfrm>
        </p:spPr>
        <p:txBody>
          <a:bodyPr>
            <a:normAutofit/>
          </a:bodyPr>
          <a:lstStyle/>
          <a:p>
            <a:pPr algn="l"/>
            <a:r>
              <a:rPr lang="en-US" sz="3600" i="0" dirty="0">
                <a:effectLst/>
              </a:rPr>
              <a:t>Model: Linear Regression Model</a:t>
            </a:r>
            <a:endParaRPr lang="en-US" sz="3600" dirty="0"/>
          </a:p>
        </p:txBody>
      </p:sp>
      <p:cxnSp>
        <p:nvCxnSpPr>
          <p:cNvPr id="13" name="Straight Connector 12">
            <a:extLst>
              <a:ext uri="{FF2B5EF4-FFF2-40B4-BE49-F238E27FC236}">
                <a16:creationId xmlns:a16="http://schemas.microsoft.com/office/drawing/2014/main" id="{F3BDF5F1-11B9-42EB-800A-B3D749BB4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779861"/>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65F1DB-0991-884A-9B3F-D6C66A8B2492}"/>
              </a:ext>
            </a:extLst>
          </p:cNvPr>
          <p:cNvSpPr>
            <a:spLocks noGrp="1"/>
          </p:cNvSpPr>
          <p:nvPr>
            <p:ph idx="1"/>
          </p:nvPr>
        </p:nvSpPr>
        <p:spPr>
          <a:xfrm>
            <a:off x="5251324" y="540336"/>
            <a:ext cx="6319003" cy="1850651"/>
          </a:xfrm>
        </p:spPr>
        <p:txBody>
          <a:bodyPr anchor="ctr">
            <a:normAutofit/>
          </a:bodyPr>
          <a:lstStyle/>
          <a:p>
            <a:pPr>
              <a:lnSpc>
                <a:spcPct val="100000"/>
              </a:lnSpc>
            </a:pPr>
            <a:r>
              <a:rPr lang="en-US" sz="1600" dirty="0">
                <a:effectLst/>
              </a:rPr>
              <a:t>The </a:t>
            </a:r>
            <a:r>
              <a:rPr lang="en-US" sz="1600" dirty="0" err="1">
                <a:effectLst/>
              </a:rPr>
              <a:t>abline</a:t>
            </a:r>
            <a:r>
              <a:rPr lang="en-US" sz="1600" dirty="0">
                <a:effectLst/>
              </a:rPr>
              <a:t> shows that there is a slight correlation between the two values</a:t>
            </a:r>
            <a:endParaRPr lang="en-US" sz="1600" dirty="0"/>
          </a:p>
        </p:txBody>
      </p:sp>
      <p:pic>
        <p:nvPicPr>
          <p:cNvPr id="6" name="Picture 5" descr="A screenshot of text&#10;&#10;Description automatically generated">
            <a:extLst>
              <a:ext uri="{FF2B5EF4-FFF2-40B4-BE49-F238E27FC236}">
                <a16:creationId xmlns:a16="http://schemas.microsoft.com/office/drawing/2014/main" id="{5E4651C4-C21B-6343-8104-C656DD63DE7A}"/>
              </a:ext>
            </a:extLst>
          </p:cNvPr>
          <p:cNvPicPr>
            <a:picLocks noChangeAspect="1"/>
          </p:cNvPicPr>
          <p:nvPr/>
        </p:nvPicPr>
        <p:blipFill>
          <a:blip r:embed="rId3"/>
          <a:stretch>
            <a:fillRect/>
          </a:stretch>
        </p:blipFill>
        <p:spPr>
          <a:xfrm>
            <a:off x="643468" y="3213420"/>
            <a:ext cx="4010822" cy="2446601"/>
          </a:xfrm>
          <a:prstGeom prst="rect">
            <a:avLst/>
          </a:prstGeom>
        </p:spPr>
      </p:pic>
      <p:sp>
        <p:nvSpPr>
          <p:cNvPr id="7" name="Rectangle 6">
            <a:extLst>
              <a:ext uri="{FF2B5EF4-FFF2-40B4-BE49-F238E27FC236}">
                <a16:creationId xmlns:a16="http://schemas.microsoft.com/office/drawing/2014/main" id="{E9A233B3-F305-754F-98C7-166FB959E546}"/>
              </a:ext>
            </a:extLst>
          </p:cNvPr>
          <p:cNvSpPr/>
          <p:nvPr/>
        </p:nvSpPr>
        <p:spPr>
          <a:xfrm>
            <a:off x="643468" y="5836123"/>
            <a:ext cx="6096000" cy="523220"/>
          </a:xfrm>
          <a:prstGeom prst="rect">
            <a:avLst/>
          </a:prstGeom>
        </p:spPr>
        <p:txBody>
          <a:bodyPr>
            <a:spAutoFit/>
          </a:bodyPr>
          <a:lstStyle/>
          <a:p>
            <a:r>
              <a:rPr lang="en-US" sz="1400" dirty="0"/>
              <a:t>Due to the p-value being low at .002, there is a significance in the concentration of fine particulate matter on deaths from tuberculosis.</a:t>
            </a:r>
          </a:p>
        </p:txBody>
      </p:sp>
      <p:sp>
        <p:nvSpPr>
          <p:cNvPr id="10" name="Rectangle 9">
            <a:extLst>
              <a:ext uri="{FF2B5EF4-FFF2-40B4-BE49-F238E27FC236}">
                <a16:creationId xmlns:a16="http://schemas.microsoft.com/office/drawing/2014/main" id="{8D14EADE-EEF3-DB45-8126-E489CE1C42E1}"/>
              </a:ext>
            </a:extLst>
          </p:cNvPr>
          <p:cNvSpPr/>
          <p:nvPr/>
        </p:nvSpPr>
        <p:spPr>
          <a:xfrm>
            <a:off x="6827710" y="5728845"/>
            <a:ext cx="5276047" cy="1200329"/>
          </a:xfrm>
          <a:prstGeom prst="rect">
            <a:avLst/>
          </a:prstGeom>
        </p:spPr>
        <p:txBody>
          <a:bodyPr wrap="square">
            <a:spAutoFit/>
          </a:bodyPr>
          <a:lstStyle/>
          <a:p>
            <a:r>
              <a:rPr lang="en-US" u="sng" dirty="0"/>
              <a:t>Conclusion</a:t>
            </a:r>
            <a:r>
              <a:rPr lang="en-US" dirty="0"/>
              <a:t>: From the linear regression model, we conclude that air pollution levels is a good predictor of deaths caused by TB, but cannot be accurately used to predict the amount of deaths</a:t>
            </a:r>
            <a:endParaRPr lang="en-US" sz="1400" dirty="0"/>
          </a:p>
        </p:txBody>
      </p:sp>
      <p:pic>
        <p:nvPicPr>
          <p:cNvPr id="1026" name="Picture 2">
            <a:extLst>
              <a:ext uri="{FF2B5EF4-FFF2-40B4-BE49-F238E27FC236}">
                <a16:creationId xmlns:a16="http://schemas.microsoft.com/office/drawing/2014/main" id="{6BFD773C-B28F-5440-985B-C99681A35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36" y="2824626"/>
            <a:ext cx="4602097" cy="28434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7EE7A48-F6D8-3F4F-8C4A-D85AFDAD35C9}"/>
              </a:ext>
            </a:extLst>
          </p:cNvPr>
          <p:cNvSpPr/>
          <p:nvPr/>
        </p:nvSpPr>
        <p:spPr>
          <a:xfrm>
            <a:off x="4982833" y="2824626"/>
            <a:ext cx="8354841" cy="3046988"/>
          </a:xfrm>
          <a:prstGeom prst="rect">
            <a:avLst/>
          </a:prstGeom>
        </p:spPr>
        <p:txBody>
          <a:bodyPr wrap="square">
            <a:spAutoFit/>
          </a:bodyPr>
          <a:lstStyle/>
          <a:p>
            <a:r>
              <a:rPr lang="en-US" sz="1200" dirty="0">
                <a:latin typeface="Courier New" panose="02070309020205020404" pitchFamily="49" charset="0"/>
              </a:rPr>
              <a:t>Residuals:</a:t>
            </a:r>
            <a:endParaRPr lang="en-US" sz="1200" dirty="0"/>
          </a:p>
          <a:p>
            <a:r>
              <a:rPr lang="en-US" sz="1200" dirty="0">
                <a:latin typeface="Courier New" panose="02070309020205020404" pitchFamily="49" charset="0"/>
              </a:rPr>
              <a:t>    Min      1Q Median      3Q Max </a:t>
            </a:r>
            <a:endParaRPr lang="en-US" sz="1200" dirty="0"/>
          </a:p>
          <a:p>
            <a:r>
              <a:rPr lang="en-US" sz="1200" dirty="0">
                <a:latin typeface="Courier New" panose="02070309020205020404" pitchFamily="49" charset="0"/>
              </a:rPr>
              <a:t>-21.903 -10.463  -4.768 6.724 68.328 </a:t>
            </a:r>
            <a:endParaRPr lang="en-US" sz="1200" dirty="0"/>
          </a:p>
          <a:p>
            <a:br>
              <a:rPr lang="en-US" sz="1200" dirty="0"/>
            </a:br>
            <a:r>
              <a:rPr lang="en-US" sz="1200" dirty="0">
                <a:latin typeface="Courier New" panose="02070309020205020404" pitchFamily="49" charset="0"/>
              </a:rPr>
              <a:t>Coefficients:</a:t>
            </a:r>
            <a:endParaRPr lang="en-US" sz="1200" dirty="0"/>
          </a:p>
          <a:p>
            <a:r>
              <a:rPr lang="en-US" sz="1200" dirty="0">
                <a:latin typeface="Courier New" panose="02070309020205020404" pitchFamily="49" charset="0"/>
              </a:rPr>
              <a:t>                                    Estimate Std. Error t value </a:t>
            </a:r>
            <a:r>
              <a:rPr lang="en-US" sz="1200" dirty="0" err="1">
                <a:latin typeface="Courier New" panose="02070309020205020404" pitchFamily="49" charset="0"/>
              </a:rPr>
              <a:t>Pr</a:t>
            </a:r>
            <a:r>
              <a:rPr lang="en-US" sz="1200" dirty="0">
                <a:latin typeface="Courier New" panose="02070309020205020404" pitchFamily="49" charset="0"/>
              </a:rPr>
              <a:t>(&gt;|t|)    </a:t>
            </a:r>
            <a:endParaRPr lang="en-US" sz="1200" dirty="0"/>
          </a:p>
          <a:p>
            <a:r>
              <a:rPr lang="en-US" sz="1200" dirty="0">
                <a:latin typeface="Courier New" panose="02070309020205020404" pitchFamily="49" charset="0"/>
              </a:rPr>
              <a:t>(Intercept)                         22.47954 1.37523 16.346 &lt; 2e-16 ***</a:t>
            </a:r>
            <a:endParaRPr lang="en-US" sz="1200" dirty="0"/>
          </a:p>
          <a:p>
            <a:r>
              <a:rPr lang="en-US" sz="1200" dirty="0">
                <a:latin typeface="Courier New" panose="02070309020205020404" pitchFamily="49" charset="0"/>
              </a:rPr>
              <a:t>Deaths.per.100k.due.to.Tuberculosus  0.18382 0.05884 3.124 0.00206 ** </a:t>
            </a:r>
            <a:endParaRPr lang="en-US" sz="1200" dirty="0"/>
          </a:p>
          <a:p>
            <a:r>
              <a:rPr lang="en-US" sz="1200" dirty="0">
                <a:latin typeface="Courier New" panose="02070309020205020404" pitchFamily="49" charset="0"/>
              </a:rPr>
              <a:t>---</a:t>
            </a:r>
            <a:endParaRPr lang="en-US" sz="1200" dirty="0"/>
          </a:p>
          <a:p>
            <a:r>
              <a:rPr lang="en-US" sz="1200" dirty="0" err="1">
                <a:latin typeface="Courier New" panose="02070309020205020404" pitchFamily="49" charset="0"/>
              </a:rPr>
              <a:t>Signif</a:t>
            </a:r>
            <a:r>
              <a:rPr lang="en-US" sz="1200" dirty="0">
                <a:latin typeface="Courier New" panose="02070309020205020404" pitchFamily="49" charset="0"/>
              </a:rPr>
              <a:t>. codes:  0 ‘***’ 0.001 ‘**’ 0.01 ‘*’ 0.05 ‘.’ 0.1 ‘ ’ 1</a:t>
            </a:r>
            <a:endParaRPr lang="en-US" sz="1200" dirty="0"/>
          </a:p>
          <a:p>
            <a:br>
              <a:rPr lang="en-US" sz="1200" dirty="0"/>
            </a:br>
            <a:r>
              <a:rPr lang="en-US" sz="1200" dirty="0">
                <a:latin typeface="Courier New" panose="02070309020205020404" pitchFamily="49" charset="0"/>
              </a:rPr>
              <a:t>Residual standard error: 16 on 192 degrees of freedom</a:t>
            </a:r>
            <a:endParaRPr lang="en-US" sz="1200" dirty="0"/>
          </a:p>
          <a:p>
            <a:r>
              <a:rPr lang="en-US" sz="1200" dirty="0">
                <a:latin typeface="Courier New" panose="02070309020205020404" pitchFamily="49" charset="0"/>
              </a:rPr>
              <a:t>Multiple R-squared:  0.04838, Adjusted R-squared:  0.04342 </a:t>
            </a:r>
            <a:endParaRPr lang="en-US" sz="1200" dirty="0"/>
          </a:p>
          <a:p>
            <a:r>
              <a:rPr lang="en-US" sz="1200" dirty="0">
                <a:latin typeface="Courier New" panose="02070309020205020404" pitchFamily="49" charset="0"/>
              </a:rPr>
              <a:t>F-statistic:  9.76 on 1 and 192 DF,  p-value: 0.00205</a:t>
            </a:r>
            <a:endParaRPr lang="en-US" sz="1200" dirty="0"/>
          </a:p>
          <a:p>
            <a:br>
              <a:rPr lang="en-US" sz="1200" dirty="0"/>
            </a:br>
            <a:endParaRPr lang="en-US" sz="1200" dirty="0"/>
          </a:p>
        </p:txBody>
      </p:sp>
    </p:spTree>
    <p:extLst>
      <p:ext uri="{BB962C8B-B14F-4D97-AF65-F5344CB8AC3E}">
        <p14:creationId xmlns:p14="http://schemas.microsoft.com/office/powerpoint/2010/main" val="4091279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841"/>
      </a:dk2>
      <a:lt2>
        <a:srgbClr val="E3E2E8"/>
      </a:lt2>
      <a:accent1>
        <a:srgbClr val="9AA81E"/>
      </a:accent1>
      <a:accent2>
        <a:srgbClr val="D09517"/>
      </a:accent2>
      <a:accent3>
        <a:srgbClr val="E75C29"/>
      </a:accent3>
      <a:accent4>
        <a:srgbClr val="D51734"/>
      </a:accent4>
      <a:accent5>
        <a:srgbClr val="E72995"/>
      </a:accent5>
      <a:accent6>
        <a:srgbClr val="D517D2"/>
      </a:accent6>
      <a:hlink>
        <a:srgbClr val="C85A86"/>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25</TotalTime>
  <Words>1144</Words>
  <Application>Microsoft Macintosh PowerPoint</Application>
  <PresentationFormat>Widescreen</PresentationFormat>
  <Paragraphs>68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Courier New</vt:lpstr>
      <vt:lpstr>Dubai</vt:lpstr>
      <vt:lpstr>Georgia Pro</vt:lpstr>
      <vt:lpstr>Wingdings 2</vt:lpstr>
      <vt:lpstr>SlateVTI</vt:lpstr>
      <vt:lpstr>Air Pollution effects </vt:lpstr>
      <vt:lpstr>Background</vt:lpstr>
      <vt:lpstr>Exploratory Data Analysis  (EDA)</vt:lpstr>
      <vt:lpstr>PowerPoint Presentation</vt:lpstr>
      <vt:lpstr>Annual Average Ambient Air Quality, by Continent</vt:lpstr>
      <vt:lpstr>Hypothesis 1: Hypothesis Testing</vt:lpstr>
      <vt:lpstr>Model: Linear Regression Model</vt:lpstr>
      <vt:lpstr>Hypothesis 2: Air pollution increases the rate at which people die from common lung diseases.</vt:lpstr>
      <vt:lpstr>Model: Linear Regression Model</vt:lpstr>
      <vt:lpstr>PowerPoint Presentation</vt:lpstr>
      <vt:lpstr>Hypothesis 3: Hypothesis Testing</vt:lpstr>
      <vt:lpstr>PowerPoint Presentation</vt:lpstr>
      <vt:lpstr>Classification: K-NN Classification</vt:lpstr>
      <vt:lpstr>Closing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effects </dc:title>
  <dc:creator>Kim, Jae Young</dc:creator>
  <cp:lastModifiedBy>Nguyen, Kevin</cp:lastModifiedBy>
  <cp:revision>4</cp:revision>
  <dcterms:created xsi:type="dcterms:W3CDTF">2019-12-12T20:44:41Z</dcterms:created>
  <dcterms:modified xsi:type="dcterms:W3CDTF">2019-12-12T21:45:17Z</dcterms:modified>
</cp:coreProperties>
</file>